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22" r:id="rId3"/>
    <p:sldId id="258" r:id="rId4"/>
    <p:sldId id="272" r:id="rId5"/>
    <p:sldId id="309" r:id="rId6"/>
    <p:sldId id="274" r:id="rId7"/>
    <p:sldId id="280" r:id="rId8"/>
    <p:sldId id="310" r:id="rId9"/>
    <p:sldId id="311" r:id="rId10"/>
    <p:sldId id="323" r:id="rId11"/>
    <p:sldId id="324" r:id="rId12"/>
    <p:sldId id="313" r:id="rId13"/>
    <p:sldId id="314" r:id="rId14"/>
    <p:sldId id="315" r:id="rId15"/>
    <p:sldId id="316" r:id="rId16"/>
    <p:sldId id="317" r:id="rId17"/>
    <p:sldId id="318" r:id="rId18"/>
    <p:sldId id="319" r:id="rId19"/>
    <p:sldId id="320" r:id="rId20"/>
    <p:sldId id="321" r:id="rId21"/>
    <p:sldId id="325" r:id="rId22"/>
    <p:sldId id="326" r:id="rId23"/>
    <p:sldId id="32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7" autoAdjust="0"/>
  </p:normalViewPr>
  <p:slideViewPr>
    <p:cSldViewPr snapToObjects="1">
      <p:cViewPr varScale="1">
        <p:scale>
          <a:sx n="98" d="100"/>
          <a:sy n="98" d="100"/>
        </p:scale>
        <p:origin x="-1576" y="-120"/>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Column1</c:v>
                </c:pt>
              </c:strCache>
            </c:strRef>
          </c:tx>
          <c:explosion val="25"/>
          <c:cat>
            <c:strRef>
              <c:f>Sheet1!$A$2:$A$5</c:f>
              <c:strCache>
                <c:ptCount val="4"/>
                <c:pt idx="0">
                  <c:v>PIs</c:v>
                </c:pt>
                <c:pt idx="1">
                  <c:v>Ships</c:v>
                </c:pt>
                <c:pt idx="2">
                  <c:v>Autonomous Arrays</c:v>
                </c:pt>
                <c:pt idx="3">
                  <c:v>Other</c:v>
                </c:pt>
              </c:strCache>
            </c:strRef>
          </c:cat>
          <c:val>
            <c:numRef>
              <c:f>Sheet1!$B$2:$B$5</c:f>
              <c:numCache>
                <c:formatCode>General</c:formatCode>
                <c:ptCount val="4"/>
                <c:pt idx="0">
                  <c:v>27.0</c:v>
                </c:pt>
                <c:pt idx="1">
                  <c:v>13.8</c:v>
                </c:pt>
                <c:pt idx="2">
                  <c:v>5.3</c:v>
                </c:pt>
                <c:pt idx="3">
                  <c:v>5.8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64F05-6E3F-E942-9ACF-AA17C8A49216}" type="datetimeFigureOut">
              <a:rPr lang="en-US" smtClean="0"/>
              <a:t>9/23/15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9327-18AE-CA46-B0CD-EFDDB3B5CF00}" type="slidenum">
              <a:rPr lang="en-US" smtClean="0"/>
              <a:t>‹#›</a:t>
            </a:fld>
            <a:endParaRPr lang="en-US"/>
          </a:p>
        </p:txBody>
      </p:sp>
    </p:spTree>
    <p:extLst>
      <p:ext uri="{BB962C8B-B14F-4D97-AF65-F5344CB8AC3E}">
        <p14:creationId xmlns:p14="http://schemas.microsoft.com/office/powerpoint/2010/main" val="2729421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ea typeface="ＭＳ Ｐゴシック" charset="0"/>
                <a:cs typeface="Arial" charset="0"/>
              </a:rPr>
              <a:t>Science plan for a major NASA field campaign focused on predicting the </a:t>
            </a:r>
            <a:r>
              <a:rPr lang="en-US" sz="1200" i="1" dirty="0" smtClean="0">
                <a:latin typeface="Arial" charset="0"/>
                <a:ea typeface="ＭＳ Ｐゴシック" charset="0"/>
                <a:cs typeface="Arial" charset="0"/>
              </a:rPr>
              <a:t>state</a:t>
            </a:r>
            <a:r>
              <a:rPr lang="en-US" sz="1200" dirty="0" smtClean="0">
                <a:latin typeface="Arial" charset="0"/>
                <a:ea typeface="ＭＳ Ｐゴシック" charset="0"/>
                <a:cs typeface="Arial" charset="0"/>
              </a:rPr>
              <a:t> of the biological carbon pump from satellite observations</a:t>
            </a:r>
          </a:p>
          <a:p>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1</a:t>
            </a:fld>
            <a:endParaRPr lang="en-US"/>
          </a:p>
        </p:txBody>
      </p:sp>
    </p:spTree>
    <p:extLst>
      <p:ext uri="{BB962C8B-B14F-4D97-AF65-F5344CB8AC3E}">
        <p14:creationId xmlns:p14="http://schemas.microsoft.com/office/powerpoint/2010/main" val="69324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to observe contrasting states of the pump.</a:t>
            </a:r>
            <a:r>
              <a:rPr lang="en-US" baseline="0" dirty="0" smtClean="0"/>
              <a:t> </a:t>
            </a:r>
          </a:p>
          <a:p>
            <a:endParaRPr lang="en-US" baseline="0" dirty="0" smtClean="0"/>
          </a:p>
          <a:p>
            <a:r>
              <a:rPr lang="en-US" baseline="0" dirty="0" smtClean="0"/>
              <a:t>The plan is for </a:t>
            </a:r>
            <a:r>
              <a:rPr lang="en-US" dirty="0" smtClean="0"/>
              <a:t>two major</a:t>
            </a:r>
            <a:r>
              <a:rPr lang="en-US" baseline="0" dirty="0" smtClean="0"/>
              <a:t> field campaigns in two ocean sites(4 cruises in total).  Each cruise will be long enough to see two complete states of the biological pump – resulting in 8 in total.  </a:t>
            </a:r>
          </a:p>
          <a:p>
            <a:endParaRPr lang="en-US" baseline="0" dirty="0" smtClean="0"/>
          </a:p>
          <a:p>
            <a:r>
              <a:rPr lang="en-US" baseline="0" dirty="0" smtClean="0"/>
              <a:t>Each cruise is designed to observe contrasting states of the biological pump and to utilize available partnerships.   </a:t>
            </a:r>
          </a:p>
          <a:p>
            <a:endParaRPr lang="en-US" baseline="0" dirty="0" smtClean="0"/>
          </a:p>
          <a:p>
            <a:r>
              <a:rPr lang="en-US" baseline="0" dirty="0" smtClean="0"/>
              <a:t>Significant efforts will also be made to synthesize existing results by data mining – We expect this to greatly increase the numbers of degrees of freedom to model with.  </a:t>
            </a:r>
          </a:p>
        </p:txBody>
      </p:sp>
      <p:sp>
        <p:nvSpPr>
          <p:cNvPr id="4" name="Slide Number Placeholder 3"/>
          <p:cNvSpPr>
            <a:spLocks noGrp="1"/>
          </p:cNvSpPr>
          <p:nvPr>
            <p:ph type="sldNum" sz="quarter" idx="10"/>
          </p:nvPr>
        </p:nvSpPr>
        <p:spPr/>
        <p:txBody>
          <a:bodyPr/>
          <a:lstStyle/>
          <a:p>
            <a:fld id="{38739327-18AE-CA46-B0CD-EFDDB3B5CF00}" type="slidenum">
              <a:rPr lang="en-US" smtClean="0"/>
              <a:t>10</a:t>
            </a:fld>
            <a:endParaRPr lang="en-US"/>
          </a:p>
        </p:txBody>
      </p:sp>
    </p:spTree>
    <p:extLst>
      <p:ext uri="{BB962C8B-B14F-4D97-AF65-F5344CB8AC3E}">
        <p14:creationId xmlns:p14="http://schemas.microsoft.com/office/powerpoint/2010/main" val="23440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cruise plan is to follow water parcels as the </a:t>
            </a:r>
            <a:r>
              <a:rPr lang="en-US" dirty="0" err="1" smtClean="0"/>
              <a:t>advect</a:t>
            </a:r>
            <a:r>
              <a:rPr lang="en-US" baseline="0" dirty="0" smtClean="0"/>
              <a:t> along with mixed layer floats and follow particles from their production to collection in sediment traps.  That sets the time scale over which a “state” of the pump can be characterized – 10 days. </a:t>
            </a:r>
          </a:p>
          <a:p>
            <a:endParaRPr lang="en-US" baseline="0" dirty="0" smtClean="0"/>
          </a:p>
          <a:p>
            <a:r>
              <a:rPr lang="en-US" baseline="0" dirty="0" smtClean="0"/>
              <a:t>There will be two ships – one following the mixed layer float and sampling rates/transformations and other conducting </a:t>
            </a:r>
            <a:r>
              <a:rPr lang="en-US" baseline="0" dirty="0" err="1" smtClean="0"/>
              <a:t>submeso</a:t>
            </a:r>
            <a:r>
              <a:rPr lang="en-US" baseline="0" dirty="0" smtClean="0"/>
              <a:t>- to </a:t>
            </a:r>
            <a:r>
              <a:rPr lang="en-US" baseline="0" dirty="0" err="1" smtClean="0"/>
              <a:t>mesoscale</a:t>
            </a:r>
            <a:r>
              <a:rPr lang="en-US" baseline="0" dirty="0" smtClean="0"/>
              <a:t> surveys around int.  </a:t>
            </a:r>
          </a:p>
          <a:p>
            <a:endParaRPr lang="en-US" baseline="0" dirty="0" smtClean="0"/>
          </a:p>
          <a:p>
            <a:r>
              <a:rPr lang="en-US" baseline="0" dirty="0" smtClean="0"/>
              <a:t>Long term presence is maintained with profiling floats and annual BGC budgeting </a:t>
            </a:r>
          </a:p>
          <a:p>
            <a:endParaRPr lang="en-US" baseline="0" dirty="0" smtClean="0"/>
          </a:p>
          <a:p>
            <a:r>
              <a:rPr lang="en-US" baseline="0" dirty="0" smtClean="0"/>
              <a:t>Spatial surveying is augmented with gliders and satellite observations.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11</a:t>
            </a:fld>
            <a:endParaRPr lang="en-US"/>
          </a:p>
        </p:txBody>
      </p:sp>
    </p:spTree>
    <p:extLst>
      <p:ext uri="{BB962C8B-B14F-4D97-AF65-F5344CB8AC3E}">
        <p14:creationId xmlns:p14="http://schemas.microsoft.com/office/powerpoint/2010/main" val="4460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5938E-5415-3643-8499-E19BA15AAE7F}" type="slidenum">
              <a:rPr lang="en-US"/>
              <a:pPr/>
              <a:t>13</a:t>
            </a:fld>
            <a:endParaRPr lang="en-US"/>
          </a:p>
        </p:txBody>
      </p:sp>
      <p:sp>
        <p:nvSpPr>
          <p:cNvPr id="3584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5938E-5415-3643-8499-E19BA15AAE7F}" type="slidenum">
              <a:rPr lang="en-US"/>
              <a:pPr/>
              <a:t>14</a:t>
            </a:fld>
            <a:endParaRPr lang="en-US"/>
          </a:p>
        </p:txBody>
      </p:sp>
      <p:sp>
        <p:nvSpPr>
          <p:cNvPr id="3584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5938E-5415-3643-8499-E19BA15AAE7F}" type="slidenum">
              <a:rPr lang="en-US"/>
              <a:pPr/>
              <a:t>15</a:t>
            </a:fld>
            <a:endParaRPr lang="en-US"/>
          </a:p>
        </p:txBody>
      </p:sp>
      <p:sp>
        <p:nvSpPr>
          <p:cNvPr id="3584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NOTIONAL.  AND TOTALLY</a:t>
            </a:r>
            <a:r>
              <a:rPr lang="en-US" baseline="0" dirty="0" smtClean="0"/>
              <a:t> OPTIMISTIC!!!</a:t>
            </a:r>
          </a:p>
          <a:p>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21</a:t>
            </a:fld>
            <a:endParaRPr lang="en-US"/>
          </a:p>
        </p:txBody>
      </p:sp>
    </p:spTree>
    <p:extLst>
      <p:ext uri="{BB962C8B-B14F-4D97-AF65-F5344CB8AC3E}">
        <p14:creationId xmlns:p14="http://schemas.microsoft.com/office/powerpoint/2010/main" val="367183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ea typeface="ＭＳ Ｐゴシック" charset="0"/>
                <a:cs typeface="Arial" charset="0"/>
              </a:rPr>
              <a:t>Science plan for a major NASA field campaign focused on predicting the </a:t>
            </a:r>
            <a:r>
              <a:rPr lang="en-US" sz="1200" i="1" dirty="0" smtClean="0">
                <a:latin typeface="Arial" charset="0"/>
                <a:ea typeface="ＭＳ Ｐゴシック" charset="0"/>
                <a:cs typeface="Arial" charset="0"/>
              </a:rPr>
              <a:t>state</a:t>
            </a:r>
            <a:r>
              <a:rPr lang="en-US" sz="1200" dirty="0" smtClean="0">
                <a:latin typeface="Arial" charset="0"/>
                <a:ea typeface="ＭＳ Ｐゴシック" charset="0"/>
                <a:cs typeface="Arial" charset="0"/>
              </a:rPr>
              <a:t> of the biological carbon pump from satellite observations</a:t>
            </a:r>
          </a:p>
          <a:p>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2</a:t>
            </a:fld>
            <a:endParaRPr lang="en-US"/>
          </a:p>
        </p:txBody>
      </p:sp>
    </p:spTree>
    <p:extLst>
      <p:ext uri="{BB962C8B-B14F-4D97-AF65-F5344CB8AC3E}">
        <p14:creationId xmlns:p14="http://schemas.microsoft.com/office/powerpoint/2010/main" val="69324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biological pump is complicated.  Many processes on a range of scales.  Some</a:t>
            </a:r>
            <a:r>
              <a:rPr lang="en-US" baseline="0" dirty="0" smtClean="0"/>
              <a:t> our seen from satellite most are not.  Need to constrain the biological pump and that ~10 </a:t>
            </a:r>
            <a:r>
              <a:rPr lang="en-US" baseline="0" dirty="0" err="1" smtClean="0"/>
              <a:t>Pg</a:t>
            </a:r>
            <a:r>
              <a:rPr lang="en-US" baseline="0" dirty="0" smtClean="0"/>
              <a:t> C that flows thru it each year from satellite observations.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3</a:t>
            </a:fld>
            <a:endParaRPr lang="en-US"/>
          </a:p>
        </p:txBody>
      </p:sp>
    </p:spTree>
    <p:extLst>
      <p:ext uri="{BB962C8B-B14F-4D97-AF65-F5344CB8AC3E}">
        <p14:creationId xmlns:p14="http://schemas.microsoft.com/office/powerpoint/2010/main" val="2887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pathways for rapid carbon sequestration. Uncertainties in all</a:t>
            </a:r>
            <a:r>
              <a:rPr lang="en-US" baseline="0" dirty="0" smtClean="0"/>
              <a:t> parts are as big as the signals themselves.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4</a:t>
            </a:fld>
            <a:endParaRPr lang="en-US"/>
          </a:p>
        </p:txBody>
      </p:sp>
    </p:spTree>
    <p:extLst>
      <p:ext uri="{BB962C8B-B14F-4D97-AF65-F5344CB8AC3E}">
        <p14:creationId xmlns:p14="http://schemas.microsoft.com/office/powerpoint/2010/main" val="21158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major pathways – Left to right – 1) Physical transport of DOC/POC to depth where it is utilized, 2) Sinking</a:t>
            </a:r>
            <a:r>
              <a:rPr lang="en-US" baseline="0" dirty="0" smtClean="0"/>
              <a:t> particle fluxes and 3) vertical migration that removes organic matter from the surface ocean and transports it to depth.</a:t>
            </a:r>
          </a:p>
          <a:p>
            <a:endParaRPr lang="en-US" baseline="0" dirty="0" smtClean="0"/>
          </a:p>
          <a:p>
            <a:r>
              <a:rPr lang="en-US" baseline="0" dirty="0" smtClean="0"/>
              <a:t>We have a fair understanding of the flux pathways but again only within a factor of two.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739327-18AE-CA46-B0CD-EFDDB3B5CF00}" type="slidenum">
              <a:rPr lang="en-US" smtClean="0"/>
              <a:t>5</a:t>
            </a:fld>
            <a:endParaRPr lang="en-US"/>
          </a:p>
        </p:txBody>
      </p:sp>
    </p:spTree>
    <p:extLst>
      <p:ext uri="{BB962C8B-B14F-4D97-AF65-F5344CB8AC3E}">
        <p14:creationId xmlns:p14="http://schemas.microsoft.com/office/powerpoint/2010/main" val="218210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large uncertainties in carbon sequestration times.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6</a:t>
            </a:fld>
            <a:endParaRPr lang="en-US"/>
          </a:p>
        </p:txBody>
      </p:sp>
    </p:spTree>
    <p:extLst>
      <p:ext uri="{BB962C8B-B14F-4D97-AF65-F5344CB8AC3E}">
        <p14:creationId xmlns:p14="http://schemas.microsoft.com/office/powerpoint/2010/main" val="218210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PACE</a:t>
            </a:r>
            <a:r>
              <a:rPr lang="en-US" baseline="0" dirty="0" smtClean="0"/>
              <a:t> mission.  One of the stated goals of PACE is to understand the global carbon cycle.  In many ways EXPORTS provides the needed information to begin to constrain the fate of organic carbon in the global ocean.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7</a:t>
            </a:fld>
            <a:endParaRPr lang="en-US"/>
          </a:p>
        </p:txBody>
      </p:sp>
    </p:spTree>
    <p:extLst>
      <p:ext uri="{BB962C8B-B14F-4D97-AF65-F5344CB8AC3E}">
        <p14:creationId xmlns:p14="http://schemas.microsoft.com/office/powerpoint/2010/main" val="218210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over</a:t>
            </a:r>
            <a:r>
              <a:rPr lang="en-US" baseline="0" dirty="0" smtClean="0"/>
              <a:t> arching science questions each have four specific sub questions.  The EPORTS Science Plan addresses how </a:t>
            </a:r>
            <a:r>
              <a:rPr lang="en-US" baseline="0" dirty="0" err="1" smtClean="0"/>
              <a:t>eachwill</a:t>
            </a:r>
            <a:r>
              <a:rPr lang="en-US" baseline="0" dirty="0" smtClean="0"/>
              <a:t> be answered.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8</a:t>
            </a:fld>
            <a:endParaRPr lang="en-US"/>
          </a:p>
        </p:txBody>
      </p:sp>
    </p:spTree>
    <p:extLst>
      <p:ext uri="{BB962C8B-B14F-4D97-AF65-F5344CB8AC3E}">
        <p14:creationId xmlns:p14="http://schemas.microsoft.com/office/powerpoint/2010/main" val="339944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Wiring diagram.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8739327-18AE-CA46-B0CD-EFDDB3B5CF00}" type="slidenum">
              <a:rPr lang="en-US" smtClean="0"/>
              <a:t>9</a:t>
            </a:fld>
            <a:endParaRPr lang="en-US"/>
          </a:p>
        </p:txBody>
      </p:sp>
    </p:spTree>
    <p:extLst>
      <p:ext uri="{BB962C8B-B14F-4D97-AF65-F5344CB8AC3E}">
        <p14:creationId xmlns:p14="http://schemas.microsoft.com/office/powerpoint/2010/main" val="264140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750D6-3777-D04E-A277-7A3750195A9D}"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413383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750D6-3777-D04E-A277-7A3750195A9D}"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16198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750D6-3777-D04E-A277-7A3750195A9D}"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11368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750D6-3777-D04E-A277-7A3750195A9D}"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71884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750D6-3777-D04E-A277-7A3750195A9D}"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347351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750D6-3777-D04E-A277-7A3750195A9D}"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149403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750D6-3777-D04E-A277-7A3750195A9D}" type="datetimeFigureOut">
              <a:rPr lang="en-US" smtClean="0"/>
              <a:t>9/23/15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206594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750D6-3777-D04E-A277-7A3750195A9D}" type="datetimeFigureOut">
              <a:rPr lang="en-US" smtClean="0"/>
              <a:t>9/23/15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310740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750D6-3777-D04E-A277-7A3750195A9D}" type="datetimeFigureOut">
              <a:rPr lang="en-US" smtClean="0"/>
              <a:t>9/23/15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348832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750D6-3777-D04E-A277-7A3750195A9D}"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10312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750D6-3777-D04E-A277-7A3750195A9D}"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60881-F0CE-F54D-99CB-DB15D8F0A1E1}" type="slidenum">
              <a:rPr lang="en-US" smtClean="0"/>
              <a:t>‹#›</a:t>
            </a:fld>
            <a:endParaRPr lang="en-US"/>
          </a:p>
        </p:txBody>
      </p:sp>
    </p:spTree>
    <p:extLst>
      <p:ext uri="{BB962C8B-B14F-4D97-AF65-F5344CB8AC3E}">
        <p14:creationId xmlns:p14="http://schemas.microsoft.com/office/powerpoint/2010/main" val="3392091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50D6-3777-D04E-A277-7A3750195A9D}" type="datetimeFigureOut">
              <a:rPr lang="en-US" smtClean="0"/>
              <a:t>9/23/15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60881-F0CE-F54D-99CB-DB15D8F0A1E1}" type="slidenum">
              <a:rPr lang="en-US" smtClean="0"/>
              <a:t>‹#›</a:t>
            </a:fld>
            <a:endParaRPr lang="en-US"/>
          </a:p>
        </p:txBody>
      </p:sp>
    </p:spTree>
    <p:extLst>
      <p:ext uri="{BB962C8B-B14F-4D97-AF65-F5344CB8AC3E}">
        <p14:creationId xmlns:p14="http://schemas.microsoft.com/office/powerpoint/2010/main" val="197784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915400" cy="1723549"/>
          </a:xfrm>
          <a:prstGeom prst="rect">
            <a:avLst/>
          </a:prstGeom>
        </p:spPr>
        <p:txBody>
          <a:bodyPr wrap="square">
            <a:spAutoFit/>
          </a:bodyPr>
          <a:lstStyle/>
          <a:p>
            <a:pPr algn="ctr"/>
            <a:r>
              <a:rPr lang="en-US" sz="4000" b="1" dirty="0" smtClean="0">
                <a:solidFill>
                  <a:srgbClr val="000090"/>
                </a:solidFill>
                <a:latin typeface="Arial"/>
                <a:cs typeface="Arial"/>
              </a:rPr>
              <a:t>EXPORTS</a:t>
            </a:r>
            <a:endParaRPr lang="en-US" u="sng" dirty="0" smtClean="0">
              <a:solidFill>
                <a:srgbClr val="000090"/>
              </a:solidFill>
              <a:latin typeface="Arial"/>
              <a:cs typeface="Arial"/>
            </a:endParaRPr>
          </a:p>
          <a:p>
            <a:pPr algn="ctr">
              <a:spcBef>
                <a:spcPts val="1200"/>
              </a:spcBef>
            </a:pPr>
            <a:r>
              <a:rPr lang="en-US" sz="2800" b="1" dirty="0" err="1" smtClean="0">
                <a:solidFill>
                  <a:srgbClr val="000090"/>
                </a:solidFill>
                <a:latin typeface="Arial"/>
                <a:cs typeface="Arial"/>
              </a:rPr>
              <a:t>EX</a:t>
            </a:r>
            <a:r>
              <a:rPr lang="en-US" sz="2800" dirty="0" err="1" smtClean="0">
                <a:solidFill>
                  <a:srgbClr val="000090"/>
                </a:solidFill>
                <a:latin typeface="Arial"/>
                <a:cs typeface="Arial"/>
              </a:rPr>
              <a:t>port</a:t>
            </a:r>
            <a:r>
              <a:rPr lang="en-US" sz="2800" dirty="0" smtClean="0">
                <a:solidFill>
                  <a:srgbClr val="000090"/>
                </a:solidFill>
                <a:latin typeface="Arial"/>
                <a:cs typeface="Arial"/>
              </a:rPr>
              <a:t> </a:t>
            </a:r>
            <a:r>
              <a:rPr lang="en-US" sz="2800" b="1" dirty="0" smtClean="0">
                <a:solidFill>
                  <a:srgbClr val="000090"/>
                </a:solidFill>
                <a:latin typeface="Arial"/>
                <a:cs typeface="Arial"/>
              </a:rPr>
              <a:t>P</a:t>
            </a:r>
            <a:r>
              <a:rPr lang="en-US" sz="2800" dirty="0" smtClean="0">
                <a:solidFill>
                  <a:srgbClr val="000090"/>
                </a:solidFill>
                <a:latin typeface="Arial"/>
                <a:cs typeface="Arial"/>
              </a:rPr>
              <a:t>rocesses in the </a:t>
            </a:r>
            <a:r>
              <a:rPr lang="en-US" sz="2800" b="1" dirty="0" smtClean="0">
                <a:solidFill>
                  <a:srgbClr val="000090"/>
                </a:solidFill>
                <a:latin typeface="Arial"/>
                <a:cs typeface="Arial"/>
              </a:rPr>
              <a:t>O</a:t>
            </a:r>
            <a:r>
              <a:rPr lang="en-US" sz="2800" dirty="0" smtClean="0">
                <a:solidFill>
                  <a:srgbClr val="000090"/>
                </a:solidFill>
                <a:latin typeface="Arial"/>
                <a:cs typeface="Arial"/>
              </a:rPr>
              <a:t>cean from </a:t>
            </a:r>
            <a:r>
              <a:rPr lang="en-US" sz="2800" b="1" dirty="0" err="1" smtClean="0">
                <a:solidFill>
                  <a:srgbClr val="000090"/>
                </a:solidFill>
                <a:latin typeface="Arial"/>
                <a:cs typeface="Arial"/>
              </a:rPr>
              <a:t>R</a:t>
            </a:r>
            <a:r>
              <a:rPr lang="en-US" sz="2800" dirty="0" err="1" smtClean="0">
                <a:solidFill>
                  <a:srgbClr val="000090"/>
                </a:solidFill>
                <a:latin typeface="Arial"/>
                <a:cs typeface="Arial"/>
              </a:rPr>
              <a:t>emo</a:t>
            </a:r>
            <a:r>
              <a:rPr lang="en-US" sz="2800" b="1" dirty="0" err="1" smtClean="0">
                <a:solidFill>
                  <a:srgbClr val="000090"/>
                </a:solidFill>
                <a:latin typeface="Arial"/>
                <a:cs typeface="Arial"/>
              </a:rPr>
              <a:t>T</a:t>
            </a:r>
            <a:r>
              <a:rPr lang="en-US" sz="2800" dirty="0" err="1" smtClean="0">
                <a:solidFill>
                  <a:srgbClr val="000090"/>
                </a:solidFill>
                <a:latin typeface="Arial"/>
                <a:cs typeface="Arial"/>
              </a:rPr>
              <a:t>e</a:t>
            </a:r>
            <a:r>
              <a:rPr lang="en-US" sz="2800" dirty="0" smtClean="0">
                <a:solidFill>
                  <a:srgbClr val="000090"/>
                </a:solidFill>
                <a:latin typeface="Arial"/>
                <a:cs typeface="Arial"/>
              </a:rPr>
              <a:t> </a:t>
            </a:r>
            <a:r>
              <a:rPr lang="en-US" sz="2800" b="1" dirty="0" smtClean="0">
                <a:solidFill>
                  <a:srgbClr val="000090"/>
                </a:solidFill>
                <a:latin typeface="Arial"/>
                <a:cs typeface="Arial"/>
              </a:rPr>
              <a:t>S</a:t>
            </a:r>
            <a:r>
              <a:rPr lang="en-US" sz="2800" dirty="0" smtClean="0">
                <a:solidFill>
                  <a:srgbClr val="000090"/>
                </a:solidFill>
                <a:latin typeface="Arial"/>
                <a:cs typeface="Arial"/>
              </a:rPr>
              <a:t>ensing </a:t>
            </a:r>
            <a:br>
              <a:rPr lang="en-US" sz="2800" dirty="0" smtClean="0">
                <a:solidFill>
                  <a:srgbClr val="000090"/>
                </a:solidFill>
                <a:latin typeface="Arial"/>
                <a:cs typeface="Arial"/>
              </a:rPr>
            </a:br>
            <a:endParaRPr lang="en-US" sz="28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667000" y="1322971"/>
            <a:ext cx="3924242" cy="3096629"/>
          </a:xfrm>
          <a:prstGeom prst="rect">
            <a:avLst/>
          </a:prstGeom>
        </p:spPr>
      </p:pic>
      <p:sp>
        <p:nvSpPr>
          <p:cNvPr id="8" name="TextBox 7"/>
          <p:cNvSpPr txBox="1"/>
          <p:nvPr/>
        </p:nvSpPr>
        <p:spPr>
          <a:xfrm>
            <a:off x="181440" y="4419600"/>
            <a:ext cx="8762444" cy="2339102"/>
          </a:xfrm>
          <a:prstGeom prst="rect">
            <a:avLst/>
          </a:prstGeom>
          <a:noFill/>
        </p:spPr>
        <p:txBody>
          <a:bodyPr wrap="square" rtlCol="0">
            <a:spAutoFit/>
          </a:bodyPr>
          <a:lstStyle/>
          <a:p>
            <a:pPr marL="230188" indent="-230188"/>
            <a:r>
              <a:rPr lang="en-US" sz="2000" b="1" dirty="0" smtClean="0">
                <a:latin typeface="Arial"/>
                <a:cs typeface="Arial"/>
              </a:rPr>
              <a:t>EXPORTS Writing Team</a:t>
            </a:r>
            <a:r>
              <a:rPr lang="en-US" sz="2000" dirty="0" smtClean="0">
                <a:latin typeface="Arial"/>
                <a:cs typeface="Arial"/>
              </a:rPr>
              <a:t>: </a:t>
            </a:r>
            <a:r>
              <a:rPr lang="en-US" sz="2000" dirty="0" smtClean="0">
                <a:solidFill>
                  <a:schemeClr val="tx1"/>
                </a:solidFill>
                <a:latin typeface="Arial"/>
                <a:cs typeface="Arial"/>
              </a:rPr>
              <a:t>Mike </a:t>
            </a:r>
            <a:r>
              <a:rPr lang="en-US" sz="2000" dirty="0" err="1" smtClean="0">
                <a:solidFill>
                  <a:schemeClr val="tx1"/>
                </a:solidFill>
                <a:latin typeface="Arial"/>
                <a:cs typeface="Arial"/>
              </a:rPr>
              <a:t>Behrenfeld</a:t>
            </a:r>
            <a:r>
              <a:rPr lang="en-US" sz="2000" dirty="0" smtClean="0">
                <a:solidFill>
                  <a:schemeClr val="tx1"/>
                </a:solidFill>
                <a:latin typeface="Arial"/>
                <a:cs typeface="Arial"/>
              </a:rPr>
              <a:t> (OSU), Claudia Benitez-Nelson (</a:t>
            </a:r>
            <a:r>
              <a:rPr lang="en-US" sz="2000" dirty="0" err="1" smtClean="0">
                <a:solidFill>
                  <a:schemeClr val="tx1"/>
                </a:solidFill>
                <a:latin typeface="Arial"/>
                <a:cs typeface="Arial"/>
              </a:rPr>
              <a:t>USoCar</a:t>
            </a:r>
            <a:r>
              <a:rPr lang="en-US" sz="2000" dirty="0" smtClean="0">
                <a:solidFill>
                  <a:schemeClr val="tx1"/>
                </a:solidFill>
                <a:latin typeface="Arial"/>
                <a:cs typeface="Arial"/>
              </a:rPr>
              <a:t>), Emmanuel Boss (</a:t>
            </a:r>
            <a:r>
              <a:rPr lang="en-US" sz="2000" dirty="0" err="1" smtClean="0">
                <a:solidFill>
                  <a:schemeClr val="tx1"/>
                </a:solidFill>
                <a:latin typeface="Arial"/>
                <a:cs typeface="Arial"/>
              </a:rPr>
              <a:t>UMaine</a:t>
            </a:r>
            <a:r>
              <a:rPr lang="en-US" sz="2000" dirty="0" smtClean="0">
                <a:solidFill>
                  <a:schemeClr val="tx1"/>
                </a:solidFill>
                <a:latin typeface="Arial"/>
                <a:cs typeface="Arial"/>
              </a:rPr>
              <a:t>), Mark Brzezinski (UCSB), Ken Buesseler (WHOI), Adrian Burd (UGA), Craig Carlson (UCSB), Eric </a:t>
            </a:r>
            <a:r>
              <a:rPr lang="en-US" sz="2000" dirty="0" err="1" smtClean="0">
                <a:solidFill>
                  <a:schemeClr val="tx1"/>
                </a:solidFill>
                <a:latin typeface="Arial"/>
                <a:cs typeface="Arial"/>
              </a:rPr>
              <a:t>D’Asaro</a:t>
            </a:r>
            <a:r>
              <a:rPr lang="en-US" sz="2000" dirty="0" smtClean="0">
                <a:solidFill>
                  <a:schemeClr val="tx1"/>
                </a:solidFill>
                <a:latin typeface="Arial"/>
                <a:cs typeface="Arial"/>
              </a:rPr>
              <a:t> (UW), Scott </a:t>
            </a:r>
            <a:r>
              <a:rPr lang="en-US" sz="2000" dirty="0" err="1" smtClean="0">
                <a:solidFill>
                  <a:schemeClr val="tx1"/>
                </a:solidFill>
                <a:latin typeface="Arial"/>
                <a:cs typeface="Arial"/>
              </a:rPr>
              <a:t>Doney</a:t>
            </a:r>
            <a:r>
              <a:rPr lang="en-US" sz="2000" dirty="0" smtClean="0">
                <a:solidFill>
                  <a:schemeClr val="tx1"/>
                </a:solidFill>
                <a:latin typeface="Arial"/>
                <a:cs typeface="Arial"/>
              </a:rPr>
              <a:t> (WHOI), Mary Jane Perry (</a:t>
            </a:r>
            <a:r>
              <a:rPr lang="en-US" sz="2000" dirty="0" err="1" smtClean="0">
                <a:solidFill>
                  <a:schemeClr val="tx1"/>
                </a:solidFill>
                <a:latin typeface="Arial"/>
                <a:cs typeface="Arial"/>
              </a:rPr>
              <a:t>UMaine</a:t>
            </a:r>
            <a:r>
              <a:rPr lang="en-US" sz="2000" dirty="0" smtClean="0">
                <a:solidFill>
                  <a:schemeClr val="tx1"/>
                </a:solidFill>
                <a:latin typeface="Arial"/>
                <a:cs typeface="Arial"/>
              </a:rPr>
              <a:t>), Dave Siegel (UCSB), Rachel Stanley (WHOI), Deb Steinberg (VIMS)</a:t>
            </a:r>
          </a:p>
          <a:p>
            <a:pPr marL="230188" indent="-230188"/>
            <a:endParaRPr lang="en-US" dirty="0">
              <a:latin typeface="Arial"/>
              <a:cs typeface="Arial"/>
            </a:endParaRPr>
          </a:p>
          <a:p>
            <a:pPr marL="230188" indent="-230188" algn="ctr"/>
            <a:r>
              <a:rPr lang="en-US" sz="2800" u="sng" dirty="0">
                <a:solidFill>
                  <a:srgbClr val="0000FF"/>
                </a:solidFill>
                <a:latin typeface="Arial"/>
                <a:cs typeface="Arial"/>
              </a:rPr>
              <a:t>http://</a:t>
            </a:r>
            <a:r>
              <a:rPr lang="en-US" sz="2800" u="sng" dirty="0" err="1">
                <a:solidFill>
                  <a:srgbClr val="0000FF"/>
                </a:solidFill>
                <a:latin typeface="Arial"/>
                <a:cs typeface="Arial"/>
              </a:rPr>
              <a:t>cce.nasa.gov</a:t>
            </a:r>
            <a:r>
              <a:rPr lang="en-US" sz="2800" u="sng" dirty="0">
                <a:solidFill>
                  <a:srgbClr val="0000FF"/>
                </a:solidFill>
                <a:latin typeface="Arial"/>
                <a:cs typeface="Arial"/>
              </a:rPr>
              <a:t>/</a:t>
            </a:r>
            <a:r>
              <a:rPr lang="en-US" sz="2800" u="sng" dirty="0" err="1">
                <a:solidFill>
                  <a:srgbClr val="0000FF"/>
                </a:solidFill>
                <a:latin typeface="Arial"/>
                <a:cs typeface="Arial"/>
              </a:rPr>
              <a:t>cce</a:t>
            </a:r>
            <a:r>
              <a:rPr lang="en-US" sz="2800" u="sng" dirty="0">
                <a:solidFill>
                  <a:srgbClr val="0000FF"/>
                </a:solidFill>
                <a:latin typeface="Arial"/>
                <a:cs typeface="Arial"/>
              </a:rPr>
              <a:t>/</a:t>
            </a:r>
            <a:r>
              <a:rPr lang="en-US" sz="2800" u="sng" dirty="0" err="1" smtClean="0">
                <a:solidFill>
                  <a:srgbClr val="0000FF"/>
                </a:solidFill>
                <a:latin typeface="Arial"/>
                <a:cs typeface="Arial"/>
              </a:rPr>
              <a:t>ocean_exports_intro.htm</a:t>
            </a:r>
            <a:endParaRPr lang="en-US" sz="1600" u="sng" dirty="0" smtClean="0">
              <a:solidFill>
                <a:srgbClr val="0000FF"/>
              </a:solidFill>
              <a:latin typeface="Arial"/>
              <a:cs typeface="Arial"/>
            </a:endParaRPr>
          </a:p>
        </p:txBody>
      </p:sp>
    </p:spTree>
    <p:extLst>
      <p:ext uri="{BB962C8B-B14F-4D97-AF65-F5344CB8AC3E}">
        <p14:creationId xmlns:p14="http://schemas.microsoft.com/office/powerpoint/2010/main" val="3996495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orts_NAt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87110"/>
            <a:ext cx="2590800" cy="2590800"/>
          </a:xfrm>
          <a:prstGeom prst="rect">
            <a:avLst/>
          </a:prstGeom>
        </p:spPr>
      </p:pic>
      <p:pic>
        <p:nvPicPr>
          <p:cNvPr id="5" name="Picture 4" descr="EXPORTS_St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04" y="1301351"/>
            <a:ext cx="2596896" cy="2596896"/>
          </a:xfrm>
          <a:prstGeom prst="rect">
            <a:avLst/>
          </a:prstGeom>
        </p:spPr>
      </p:pic>
      <p:sp>
        <p:nvSpPr>
          <p:cNvPr id="6" name="TextBox 5"/>
          <p:cNvSpPr txBox="1"/>
          <p:nvPr/>
        </p:nvSpPr>
        <p:spPr>
          <a:xfrm>
            <a:off x="1143000" y="839686"/>
            <a:ext cx="1600200" cy="461665"/>
          </a:xfrm>
          <a:prstGeom prst="rect">
            <a:avLst/>
          </a:prstGeom>
          <a:noFill/>
        </p:spPr>
        <p:txBody>
          <a:bodyPr wrap="square" rtlCol="0">
            <a:spAutoFit/>
          </a:bodyPr>
          <a:lstStyle/>
          <a:p>
            <a:r>
              <a:rPr lang="en-US" sz="2400" b="1" dirty="0" smtClean="0">
                <a:solidFill>
                  <a:schemeClr val="accent5">
                    <a:lumMod val="50000"/>
                  </a:schemeClr>
                </a:solidFill>
                <a:latin typeface="Arial"/>
                <a:cs typeface="Arial"/>
              </a:rPr>
              <a:t>Station P</a:t>
            </a:r>
            <a:endParaRPr lang="en-US" sz="2400" b="1" dirty="0">
              <a:solidFill>
                <a:schemeClr val="accent5">
                  <a:lumMod val="50000"/>
                </a:schemeClr>
              </a:solidFill>
              <a:latin typeface="Arial"/>
              <a:cs typeface="Arial"/>
            </a:endParaRPr>
          </a:p>
        </p:txBody>
      </p:sp>
      <p:sp>
        <p:nvSpPr>
          <p:cNvPr id="7" name="TextBox 6"/>
          <p:cNvSpPr txBox="1"/>
          <p:nvPr/>
        </p:nvSpPr>
        <p:spPr>
          <a:xfrm>
            <a:off x="6324600" y="808358"/>
            <a:ext cx="2286000" cy="461665"/>
          </a:xfrm>
          <a:prstGeom prst="rect">
            <a:avLst/>
          </a:prstGeom>
          <a:noFill/>
        </p:spPr>
        <p:txBody>
          <a:bodyPr wrap="square" rtlCol="0">
            <a:spAutoFit/>
          </a:bodyPr>
          <a:lstStyle/>
          <a:p>
            <a:r>
              <a:rPr lang="en-US" sz="2400" b="1" dirty="0" smtClean="0">
                <a:solidFill>
                  <a:schemeClr val="accent5">
                    <a:lumMod val="50000"/>
                  </a:schemeClr>
                </a:solidFill>
                <a:latin typeface="Arial"/>
                <a:cs typeface="Arial"/>
              </a:rPr>
              <a:t>North Atlantic</a:t>
            </a:r>
            <a:endParaRPr lang="en-US" sz="2400" b="1" dirty="0">
              <a:solidFill>
                <a:schemeClr val="accent5">
                  <a:lumMod val="50000"/>
                </a:schemeClr>
              </a:solidFill>
              <a:latin typeface="Arial"/>
              <a:cs typeface="Arial"/>
            </a:endParaRPr>
          </a:p>
        </p:txBody>
      </p:sp>
      <p:sp>
        <p:nvSpPr>
          <p:cNvPr id="9" name="Oval 8"/>
          <p:cNvSpPr/>
          <p:nvPr/>
        </p:nvSpPr>
        <p:spPr>
          <a:xfrm>
            <a:off x="1828800" y="1600200"/>
            <a:ext cx="152400" cy="152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315200" y="1625973"/>
            <a:ext cx="152400" cy="152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4114800"/>
            <a:ext cx="4054816" cy="124253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1000" y="4157008"/>
            <a:ext cx="4038600" cy="1200328"/>
          </a:xfrm>
          <a:prstGeom prst="rect">
            <a:avLst/>
          </a:prstGeom>
          <a:noFill/>
        </p:spPr>
        <p:txBody>
          <a:bodyPr wrap="square" rtlCol="0">
            <a:spAutoFit/>
          </a:bodyPr>
          <a:lstStyle/>
          <a:p>
            <a:r>
              <a:rPr lang="en-US" sz="2400" b="1" dirty="0" smtClean="0">
                <a:solidFill>
                  <a:schemeClr val="accent5">
                    <a:lumMod val="50000"/>
                  </a:schemeClr>
                </a:solidFill>
                <a:latin typeface="Arial"/>
                <a:cs typeface="Arial"/>
              </a:rPr>
              <a:t>Cruise 1</a:t>
            </a:r>
            <a:r>
              <a:rPr lang="en-US" sz="2400" dirty="0" smtClean="0">
                <a:solidFill>
                  <a:schemeClr val="accent5">
                    <a:lumMod val="50000"/>
                  </a:schemeClr>
                </a:solidFill>
                <a:latin typeface="Arial"/>
                <a:cs typeface="Arial"/>
              </a:rPr>
              <a:t>: April/May 30/45d </a:t>
            </a:r>
            <a:r>
              <a:rPr lang="en-US" sz="2400" b="1" dirty="0" smtClean="0">
                <a:solidFill>
                  <a:schemeClr val="accent5">
                    <a:lumMod val="50000"/>
                  </a:schemeClr>
                </a:solidFill>
                <a:latin typeface="Arial"/>
                <a:cs typeface="Arial"/>
              </a:rPr>
              <a:t>Cruise 2</a:t>
            </a:r>
            <a:r>
              <a:rPr lang="en-US" sz="2400" dirty="0" smtClean="0">
                <a:solidFill>
                  <a:schemeClr val="accent5">
                    <a:lumMod val="50000"/>
                  </a:schemeClr>
                </a:solidFill>
                <a:latin typeface="Arial"/>
                <a:cs typeface="Arial"/>
              </a:rPr>
              <a:t>: Aug, 30d</a:t>
            </a:r>
          </a:p>
          <a:p>
            <a:r>
              <a:rPr lang="en-US" sz="2400" b="1" dirty="0" smtClean="0">
                <a:solidFill>
                  <a:schemeClr val="accent5">
                    <a:lumMod val="50000"/>
                  </a:schemeClr>
                </a:solidFill>
                <a:latin typeface="Arial"/>
                <a:cs typeface="Arial"/>
              </a:rPr>
              <a:t>Leverage</a:t>
            </a:r>
            <a:r>
              <a:rPr lang="en-US" sz="2400" dirty="0" smtClean="0">
                <a:solidFill>
                  <a:schemeClr val="accent5">
                    <a:lumMod val="50000"/>
                  </a:schemeClr>
                </a:solidFill>
                <a:latin typeface="Arial"/>
                <a:cs typeface="Arial"/>
              </a:rPr>
              <a:t>: OOI</a:t>
            </a:r>
            <a:r>
              <a:rPr lang="en-US" sz="2400" dirty="0">
                <a:solidFill>
                  <a:schemeClr val="accent5">
                    <a:lumMod val="50000"/>
                  </a:schemeClr>
                </a:solidFill>
                <a:latin typeface="Arial"/>
                <a:cs typeface="Arial"/>
              </a:rPr>
              <a:t> </a:t>
            </a:r>
            <a:r>
              <a:rPr lang="en-US" sz="2400" dirty="0" smtClean="0">
                <a:solidFill>
                  <a:schemeClr val="accent5">
                    <a:lumMod val="50000"/>
                  </a:schemeClr>
                </a:solidFill>
                <a:latin typeface="Arial"/>
                <a:cs typeface="Arial"/>
              </a:rPr>
              <a:t>node, </a:t>
            </a:r>
            <a:r>
              <a:rPr lang="en-US" sz="2400" dirty="0" err="1" smtClean="0">
                <a:solidFill>
                  <a:schemeClr val="accent5">
                    <a:lumMod val="50000"/>
                  </a:schemeClr>
                </a:solidFill>
                <a:latin typeface="Arial"/>
                <a:cs typeface="Arial"/>
              </a:rPr>
              <a:t>LineP</a:t>
            </a:r>
            <a:endParaRPr lang="en-US" sz="2400" dirty="0">
              <a:solidFill>
                <a:schemeClr val="accent5">
                  <a:lumMod val="50000"/>
                </a:schemeClr>
              </a:solidFill>
              <a:latin typeface="Arial"/>
              <a:cs typeface="Arial"/>
            </a:endParaRPr>
          </a:p>
        </p:txBody>
      </p:sp>
      <p:sp>
        <p:nvSpPr>
          <p:cNvPr id="13" name="Rounded Rectangle 12"/>
          <p:cNvSpPr/>
          <p:nvPr/>
        </p:nvSpPr>
        <p:spPr>
          <a:xfrm>
            <a:off x="4876800" y="4114800"/>
            <a:ext cx="3937462" cy="124253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083523" y="4157008"/>
            <a:ext cx="3695580" cy="1200328"/>
          </a:xfrm>
          <a:prstGeom prst="rect">
            <a:avLst/>
          </a:prstGeom>
          <a:noFill/>
        </p:spPr>
        <p:txBody>
          <a:bodyPr wrap="square" rtlCol="0">
            <a:spAutoFit/>
          </a:bodyPr>
          <a:lstStyle/>
          <a:p>
            <a:r>
              <a:rPr lang="en-US" sz="2400" b="1" dirty="0" smtClean="0">
                <a:solidFill>
                  <a:schemeClr val="accent5">
                    <a:lumMod val="50000"/>
                  </a:schemeClr>
                </a:solidFill>
                <a:latin typeface="Arial"/>
                <a:cs typeface="Arial"/>
              </a:rPr>
              <a:t>Bloom</a:t>
            </a:r>
            <a:r>
              <a:rPr lang="en-US" sz="2400" dirty="0" smtClean="0">
                <a:solidFill>
                  <a:schemeClr val="accent5">
                    <a:lumMod val="50000"/>
                  </a:schemeClr>
                </a:solidFill>
                <a:latin typeface="Arial"/>
                <a:cs typeface="Arial"/>
              </a:rPr>
              <a:t>: April/May 45 d </a:t>
            </a:r>
          </a:p>
          <a:p>
            <a:r>
              <a:rPr lang="en-US" sz="2400" b="1" dirty="0" smtClean="0">
                <a:solidFill>
                  <a:schemeClr val="accent5">
                    <a:lumMod val="50000"/>
                  </a:schemeClr>
                </a:solidFill>
                <a:latin typeface="Arial"/>
                <a:cs typeface="Arial"/>
              </a:rPr>
              <a:t>Non-bloom</a:t>
            </a:r>
            <a:r>
              <a:rPr lang="en-US" sz="2400" dirty="0" smtClean="0">
                <a:solidFill>
                  <a:schemeClr val="accent5">
                    <a:lumMod val="50000"/>
                  </a:schemeClr>
                </a:solidFill>
                <a:latin typeface="Arial"/>
                <a:cs typeface="Arial"/>
              </a:rPr>
              <a:t>: Aug, 30d</a:t>
            </a:r>
          </a:p>
          <a:p>
            <a:r>
              <a:rPr lang="en-US" sz="2400" b="1" dirty="0" smtClean="0">
                <a:solidFill>
                  <a:schemeClr val="accent5">
                    <a:lumMod val="50000"/>
                  </a:schemeClr>
                </a:solidFill>
                <a:latin typeface="Arial"/>
                <a:cs typeface="Arial"/>
              </a:rPr>
              <a:t>Leverage</a:t>
            </a:r>
            <a:r>
              <a:rPr lang="en-US" sz="2400" dirty="0" smtClean="0">
                <a:solidFill>
                  <a:schemeClr val="accent5">
                    <a:lumMod val="50000"/>
                  </a:schemeClr>
                </a:solidFill>
                <a:latin typeface="Arial"/>
                <a:cs typeface="Arial"/>
              </a:rPr>
              <a:t>: Internationals</a:t>
            </a:r>
            <a:endParaRPr lang="en-US" sz="2400" dirty="0">
              <a:solidFill>
                <a:schemeClr val="accent5">
                  <a:lumMod val="50000"/>
                </a:schemeClr>
              </a:solidFill>
              <a:latin typeface="Arial"/>
              <a:cs typeface="Arial"/>
            </a:endParaRPr>
          </a:p>
        </p:txBody>
      </p:sp>
      <p:pic>
        <p:nvPicPr>
          <p:cNvPr id="15" name="Picture 14" descr="EXPORTS_Equ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603231"/>
            <a:ext cx="2034384" cy="1901969"/>
          </a:xfrm>
          <a:prstGeom prst="rect">
            <a:avLst/>
          </a:prstGeom>
        </p:spPr>
      </p:pic>
      <p:sp>
        <p:nvSpPr>
          <p:cNvPr id="16" name="Rounded Rectangle 15"/>
          <p:cNvSpPr/>
          <p:nvPr/>
        </p:nvSpPr>
        <p:spPr>
          <a:xfrm>
            <a:off x="1143000" y="5638800"/>
            <a:ext cx="7086600" cy="1057209"/>
          </a:xfrm>
          <a:prstGeom prst="roundRect">
            <a:avLst/>
          </a:prstGeom>
          <a:solidFill>
            <a:schemeClr val="accent3">
              <a:lumMod val="20000"/>
              <a:lumOff val="8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95400" y="5689580"/>
            <a:ext cx="6911868" cy="929485"/>
          </a:xfrm>
          <a:prstGeom prst="rect">
            <a:avLst/>
          </a:prstGeom>
          <a:noFill/>
        </p:spPr>
        <p:txBody>
          <a:bodyPr wrap="square" rtlCol="0">
            <a:spAutoFit/>
          </a:bodyPr>
          <a:lstStyle/>
          <a:p>
            <a:pPr lvl="0" algn="ctr">
              <a:spcBef>
                <a:spcPts val="768"/>
              </a:spcBef>
            </a:pPr>
            <a:r>
              <a:rPr lang="en-US" sz="2400" dirty="0" smtClean="0">
                <a:solidFill>
                  <a:srgbClr val="008000"/>
                </a:solidFill>
                <a:latin typeface="Arial"/>
                <a:cs typeface="Arial"/>
              </a:rPr>
              <a:t>Will collect ~8 ecosystem / C cycling states</a:t>
            </a:r>
          </a:p>
          <a:p>
            <a:pPr lvl="0" algn="ctr">
              <a:spcBef>
                <a:spcPts val="768"/>
              </a:spcBef>
            </a:pPr>
            <a:r>
              <a:rPr lang="en-US" sz="2400" dirty="0" smtClean="0">
                <a:solidFill>
                  <a:srgbClr val="008000"/>
                </a:solidFill>
                <a:latin typeface="Arial"/>
                <a:cs typeface="Arial"/>
              </a:rPr>
              <a:t>Supplement by data mining existing results</a:t>
            </a:r>
          </a:p>
        </p:txBody>
      </p:sp>
      <p:sp>
        <p:nvSpPr>
          <p:cNvPr id="18" name="TextBox 17"/>
          <p:cNvSpPr txBox="1"/>
          <p:nvPr/>
        </p:nvSpPr>
        <p:spPr>
          <a:xfrm>
            <a:off x="4343400" y="2895600"/>
            <a:ext cx="856024" cy="215444"/>
          </a:xfrm>
          <a:prstGeom prst="rect">
            <a:avLst/>
          </a:prstGeom>
          <a:solidFill>
            <a:schemeClr val="bg1"/>
          </a:solidFill>
        </p:spPr>
        <p:txBody>
          <a:bodyPr wrap="none" rtlCol="0">
            <a:spAutoFit/>
          </a:bodyPr>
          <a:lstStyle/>
          <a:p>
            <a:r>
              <a:rPr lang="en-US" sz="800" b="1" dirty="0" smtClean="0"/>
              <a:t>Lagrangian Ship</a:t>
            </a:r>
            <a:endParaRPr lang="en-US" sz="800" b="1" dirty="0"/>
          </a:p>
        </p:txBody>
      </p:sp>
      <p:sp>
        <p:nvSpPr>
          <p:cNvPr id="19" name="TextBox 18"/>
          <p:cNvSpPr txBox="1"/>
          <p:nvPr/>
        </p:nvSpPr>
        <p:spPr>
          <a:xfrm>
            <a:off x="4401776" y="1676400"/>
            <a:ext cx="681747" cy="215444"/>
          </a:xfrm>
          <a:prstGeom prst="rect">
            <a:avLst/>
          </a:prstGeom>
          <a:solidFill>
            <a:schemeClr val="bg1"/>
          </a:solidFill>
        </p:spPr>
        <p:txBody>
          <a:bodyPr wrap="none" rtlCol="0">
            <a:spAutoFit/>
          </a:bodyPr>
          <a:lstStyle/>
          <a:p>
            <a:r>
              <a:rPr lang="en-US" sz="800" b="1" dirty="0" smtClean="0"/>
              <a:t>Spatial Ship</a:t>
            </a:r>
            <a:endParaRPr lang="en-US" sz="800" b="1" dirty="0"/>
          </a:p>
        </p:txBody>
      </p:sp>
      <p:sp>
        <p:nvSpPr>
          <p:cNvPr id="20" name="Rectangle 1026"/>
          <p:cNvSpPr txBox="1">
            <a:spLocks noChangeArrowheads="1"/>
          </p:cNvSpPr>
          <p:nvPr/>
        </p:nvSpPr>
        <p:spPr>
          <a:xfrm>
            <a:off x="207965" y="90713"/>
            <a:ext cx="8783635" cy="791843"/>
          </a:xfrm>
          <a:prstGeom prst="rect">
            <a:avLst/>
          </a:prstGeom>
          <a:ln>
            <a:noFill/>
            <a:miter lim="800000"/>
            <a:headEnd/>
            <a:tailEnd/>
          </a:ln>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a:t>
            </a:r>
            <a:r>
              <a:rPr lang="en-US" sz="4000" b="1" i="1" dirty="0" smtClean="0">
                <a:solidFill>
                  <a:srgbClr val="FF0000"/>
                </a:solidFill>
                <a:latin typeface="Arial"/>
                <a:cs typeface="Arial"/>
              </a:rPr>
              <a:t>Notional</a:t>
            </a:r>
            <a:r>
              <a:rPr lang="en-US" sz="4000" b="1" dirty="0" smtClean="0">
                <a:solidFill>
                  <a:srgbClr val="FF0000"/>
                </a:solidFill>
                <a:latin typeface="Arial"/>
                <a:cs typeface="Arial"/>
              </a:rPr>
              <a:t> </a:t>
            </a:r>
            <a:r>
              <a:rPr lang="en-US" sz="4000" b="1" dirty="0" smtClean="0">
                <a:solidFill>
                  <a:srgbClr val="000090"/>
                </a:solidFill>
                <a:latin typeface="Arial"/>
                <a:cs typeface="Arial"/>
              </a:rPr>
              <a:t>Implementation</a:t>
            </a:r>
            <a:endParaRPr lang="en-US" sz="4000" b="1" dirty="0">
              <a:solidFill>
                <a:srgbClr val="000090"/>
              </a:solidFill>
              <a:latin typeface="Arial"/>
              <a:cs typeface="Arial"/>
            </a:endParaRPr>
          </a:p>
        </p:txBody>
      </p:sp>
    </p:spTree>
    <p:extLst>
      <p:ext uri="{BB962C8B-B14F-4D97-AF65-F5344CB8AC3E}">
        <p14:creationId xmlns:p14="http://schemas.microsoft.com/office/powerpoint/2010/main" val="30862319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207965" y="90713"/>
            <a:ext cx="8783635" cy="791843"/>
          </a:xfrm>
          <a:prstGeom prst="rect">
            <a:avLst/>
          </a:prstGeom>
          <a:ln>
            <a:noFill/>
            <a:miter lim="800000"/>
            <a:headEnd/>
            <a:tailEnd/>
          </a:ln>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a:t>
            </a:r>
            <a:r>
              <a:rPr lang="en-US" sz="4000" b="1" i="1" dirty="0" smtClean="0">
                <a:solidFill>
                  <a:srgbClr val="FF0000"/>
                </a:solidFill>
                <a:latin typeface="Arial"/>
                <a:cs typeface="Arial"/>
              </a:rPr>
              <a:t>Notional</a:t>
            </a:r>
            <a:r>
              <a:rPr lang="en-US" sz="4000" b="1" dirty="0" smtClean="0">
                <a:solidFill>
                  <a:srgbClr val="FF0000"/>
                </a:solidFill>
                <a:latin typeface="Arial"/>
                <a:cs typeface="Arial"/>
              </a:rPr>
              <a:t> </a:t>
            </a:r>
            <a:r>
              <a:rPr lang="en-US" sz="4000" b="1" dirty="0" smtClean="0">
                <a:solidFill>
                  <a:srgbClr val="000090"/>
                </a:solidFill>
                <a:latin typeface="Arial"/>
                <a:cs typeface="Arial"/>
              </a:rPr>
              <a:t>Implementation</a:t>
            </a:r>
            <a:endParaRPr lang="en-US" sz="4000" b="1" dirty="0">
              <a:solidFill>
                <a:srgbClr val="000090"/>
              </a:solidFill>
              <a:latin typeface="Arial"/>
              <a:cs typeface="Arial"/>
            </a:endParaRPr>
          </a:p>
        </p:txBody>
      </p:sp>
      <p:grpSp>
        <p:nvGrpSpPr>
          <p:cNvPr id="13" name="Group 12"/>
          <p:cNvGrpSpPr/>
          <p:nvPr/>
        </p:nvGrpSpPr>
        <p:grpSpPr>
          <a:xfrm>
            <a:off x="152400" y="1143000"/>
            <a:ext cx="4114800" cy="1447800"/>
            <a:chOff x="457200" y="1143000"/>
            <a:chExt cx="4114800" cy="1447800"/>
          </a:xfrm>
        </p:grpSpPr>
        <p:sp>
          <p:nvSpPr>
            <p:cNvPr id="3" name="Rounded Rectangle 2"/>
            <p:cNvSpPr/>
            <p:nvPr/>
          </p:nvSpPr>
          <p:spPr>
            <a:xfrm>
              <a:off x="457200" y="1143000"/>
              <a:ext cx="4114800" cy="1447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3400" y="1219200"/>
              <a:ext cx="3962400" cy="1200328"/>
            </a:xfrm>
            <a:prstGeom prst="rect">
              <a:avLst/>
            </a:prstGeom>
            <a:noFill/>
          </p:spPr>
          <p:txBody>
            <a:bodyPr wrap="square" rtlCol="0">
              <a:spAutoFit/>
            </a:bodyPr>
            <a:lstStyle/>
            <a:p>
              <a:pPr algn="ctr"/>
              <a:r>
                <a:rPr lang="en-US" sz="2400" b="1" dirty="0" smtClean="0">
                  <a:solidFill>
                    <a:schemeClr val="accent5">
                      <a:lumMod val="50000"/>
                    </a:schemeClr>
                  </a:solidFill>
                  <a:latin typeface="Arial"/>
                  <a:cs typeface="Arial"/>
                </a:rPr>
                <a:t>Water-Following</a:t>
              </a:r>
            </a:p>
            <a:p>
              <a:pPr algn="ctr"/>
              <a:r>
                <a:rPr lang="en-US" sz="2400" dirty="0">
                  <a:solidFill>
                    <a:schemeClr val="accent5">
                      <a:lumMod val="50000"/>
                    </a:schemeClr>
                  </a:solidFill>
                  <a:latin typeface="Arial"/>
                  <a:cs typeface="Arial"/>
                </a:rPr>
                <a:t>f</a:t>
              </a:r>
              <a:r>
                <a:rPr lang="en-US" sz="2400" dirty="0" smtClean="0">
                  <a:solidFill>
                    <a:schemeClr val="accent5">
                      <a:lumMod val="50000"/>
                    </a:schemeClr>
                  </a:solidFill>
                  <a:latin typeface="Arial"/>
                  <a:cs typeface="Arial"/>
                </a:rPr>
                <a:t>ollow instrumented mixed layer float(s?)</a:t>
              </a:r>
              <a:endParaRPr lang="en-US" sz="2400" b="1" dirty="0">
                <a:solidFill>
                  <a:schemeClr val="accent5">
                    <a:lumMod val="50000"/>
                  </a:schemeClr>
                </a:solidFill>
                <a:latin typeface="Arial"/>
                <a:cs typeface="Arial"/>
              </a:endParaRPr>
            </a:p>
          </p:txBody>
        </p:sp>
      </p:grpSp>
      <p:grpSp>
        <p:nvGrpSpPr>
          <p:cNvPr id="11" name="Group 10"/>
          <p:cNvGrpSpPr/>
          <p:nvPr/>
        </p:nvGrpSpPr>
        <p:grpSpPr>
          <a:xfrm>
            <a:off x="4724400" y="990600"/>
            <a:ext cx="4191000" cy="1938992"/>
            <a:chOff x="5029200" y="1249739"/>
            <a:chExt cx="4114800" cy="2097626"/>
          </a:xfrm>
        </p:grpSpPr>
        <p:sp>
          <p:nvSpPr>
            <p:cNvPr id="6" name="Rounded Rectangle 5"/>
            <p:cNvSpPr/>
            <p:nvPr/>
          </p:nvSpPr>
          <p:spPr>
            <a:xfrm>
              <a:off x="5029200" y="1295400"/>
              <a:ext cx="4114800" cy="17526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05400" y="1249739"/>
              <a:ext cx="3962400" cy="2097626"/>
            </a:xfrm>
            <a:prstGeom prst="rect">
              <a:avLst/>
            </a:prstGeom>
            <a:noFill/>
          </p:spPr>
          <p:txBody>
            <a:bodyPr wrap="square" rtlCol="0">
              <a:spAutoFit/>
            </a:bodyPr>
            <a:lstStyle/>
            <a:p>
              <a:pPr algn="ctr"/>
              <a:r>
                <a:rPr lang="en-US" sz="2400" b="1" dirty="0" smtClean="0">
                  <a:solidFill>
                    <a:schemeClr val="accent5">
                      <a:lumMod val="50000"/>
                    </a:schemeClr>
                  </a:solidFill>
                  <a:latin typeface="Arial"/>
                  <a:cs typeface="Arial"/>
                </a:rPr>
                <a:t>Particle-Following </a:t>
              </a:r>
            </a:p>
            <a:p>
              <a:pPr algn="ctr"/>
              <a:r>
                <a:rPr lang="en-US" sz="2400" dirty="0">
                  <a:solidFill>
                    <a:schemeClr val="accent5">
                      <a:lumMod val="50000"/>
                    </a:schemeClr>
                  </a:solidFill>
                  <a:latin typeface="Arial"/>
                  <a:cs typeface="Arial"/>
                </a:rPr>
                <a:t>f</a:t>
              </a:r>
              <a:r>
                <a:rPr lang="en-US" sz="2400" dirty="0" smtClean="0">
                  <a:solidFill>
                    <a:schemeClr val="accent5">
                      <a:lumMod val="50000"/>
                    </a:schemeClr>
                  </a:solidFill>
                  <a:latin typeface="Arial"/>
                  <a:cs typeface="Arial"/>
                </a:rPr>
                <a:t>rom production to trap</a:t>
              </a:r>
            </a:p>
            <a:p>
              <a:pPr algn="ctr"/>
              <a:r>
                <a:rPr lang="en-US" sz="2400" dirty="0" smtClean="0">
                  <a:solidFill>
                    <a:schemeClr val="accent5">
                      <a:lumMod val="50000"/>
                    </a:schemeClr>
                  </a:solidFill>
                  <a:latin typeface="Arial"/>
                  <a:cs typeface="Arial"/>
                </a:rPr>
                <a:t>Measure C cycling fluxes from 0 to 500 m</a:t>
              </a:r>
              <a:r>
                <a:rPr lang="en-US" dirty="0" smtClean="0">
                  <a:solidFill>
                    <a:schemeClr val="accent5">
                      <a:lumMod val="50000"/>
                    </a:schemeClr>
                  </a:solidFill>
                  <a:latin typeface="Arial"/>
                  <a:cs typeface="Arial"/>
                </a:rPr>
                <a:t> (over 10 d)</a:t>
              </a:r>
              <a:endParaRPr lang="en-US" sz="2400" dirty="0" smtClean="0">
                <a:solidFill>
                  <a:schemeClr val="accent5">
                    <a:lumMod val="50000"/>
                  </a:schemeClr>
                </a:solidFill>
                <a:latin typeface="Arial"/>
                <a:cs typeface="Arial"/>
              </a:endParaRPr>
            </a:p>
            <a:p>
              <a:pPr algn="ctr"/>
              <a:endParaRPr lang="en-US" sz="2400" dirty="0" smtClean="0">
                <a:solidFill>
                  <a:schemeClr val="accent5">
                    <a:lumMod val="50000"/>
                  </a:schemeClr>
                </a:solidFill>
                <a:latin typeface="Arial"/>
                <a:cs typeface="Arial"/>
              </a:endParaRPr>
            </a:p>
          </p:txBody>
        </p:sp>
      </p:grpSp>
      <p:sp>
        <p:nvSpPr>
          <p:cNvPr id="9" name="Rounded Rectangle 8"/>
          <p:cNvSpPr/>
          <p:nvPr/>
        </p:nvSpPr>
        <p:spPr>
          <a:xfrm>
            <a:off x="152400" y="4798390"/>
            <a:ext cx="4114800" cy="1831010"/>
          </a:xfrm>
          <a:prstGeom prst="roundRect">
            <a:avLst/>
          </a:prstGeom>
          <a:solidFill>
            <a:schemeClr val="accent6">
              <a:lumMod val="20000"/>
              <a:lumOff val="80000"/>
            </a:scheme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0" name="TextBox 9"/>
          <p:cNvSpPr txBox="1"/>
          <p:nvPr/>
        </p:nvSpPr>
        <p:spPr>
          <a:xfrm>
            <a:off x="152400" y="4837425"/>
            <a:ext cx="4267200" cy="1731243"/>
          </a:xfrm>
          <a:prstGeom prst="rect">
            <a:avLst/>
          </a:prstGeom>
          <a:noFill/>
        </p:spPr>
        <p:txBody>
          <a:bodyPr wrap="square" rtlCol="0">
            <a:spAutoFit/>
          </a:bodyPr>
          <a:lstStyle/>
          <a:p>
            <a:pPr algn="ctr">
              <a:spcAft>
                <a:spcPts val="300"/>
              </a:spcAft>
            </a:pPr>
            <a:r>
              <a:rPr lang="en-US" sz="2400" b="1" dirty="0" smtClean="0">
                <a:solidFill>
                  <a:schemeClr val="accent6">
                    <a:lumMod val="50000"/>
                  </a:schemeClr>
                </a:solidFill>
                <a:latin typeface="Arial"/>
                <a:cs typeface="Arial"/>
              </a:rPr>
              <a:t>Long Term Presence </a:t>
            </a:r>
          </a:p>
          <a:p>
            <a:pPr marL="228600"/>
            <a:r>
              <a:rPr lang="en-US" sz="2000" b="1" dirty="0" smtClean="0">
                <a:solidFill>
                  <a:schemeClr val="accent6">
                    <a:lumMod val="50000"/>
                  </a:schemeClr>
                </a:solidFill>
                <a:latin typeface="Arial"/>
                <a:cs typeface="Arial"/>
              </a:rPr>
              <a:t>Profiling Floats &amp; Satellites</a:t>
            </a:r>
          </a:p>
          <a:p>
            <a:pPr marL="228600"/>
            <a:r>
              <a:rPr lang="en-US" sz="2000" dirty="0" smtClean="0">
                <a:solidFill>
                  <a:schemeClr val="accent6">
                    <a:lumMod val="50000"/>
                  </a:schemeClr>
                </a:solidFill>
                <a:latin typeface="Arial"/>
                <a:cs typeface="Arial"/>
              </a:rPr>
              <a:t>  </a:t>
            </a:r>
            <a:r>
              <a:rPr lang="en-US" sz="2000" dirty="0" err="1" smtClean="0">
                <a:solidFill>
                  <a:schemeClr val="accent6">
                    <a:lumMod val="50000"/>
                  </a:schemeClr>
                </a:solidFill>
                <a:latin typeface="Arial"/>
                <a:cs typeface="Arial"/>
              </a:rPr>
              <a:t>BioARGO</a:t>
            </a:r>
            <a:r>
              <a:rPr lang="en-US" sz="2000" dirty="0" smtClean="0">
                <a:solidFill>
                  <a:schemeClr val="accent6">
                    <a:lumMod val="50000"/>
                  </a:schemeClr>
                </a:solidFill>
                <a:latin typeface="Arial"/>
                <a:cs typeface="Arial"/>
              </a:rPr>
              <a:t>, PSD &amp; export proxy</a:t>
            </a:r>
          </a:p>
          <a:p>
            <a:pPr marL="228600"/>
            <a:r>
              <a:rPr lang="en-US" sz="2000" b="1" dirty="0" smtClean="0">
                <a:solidFill>
                  <a:schemeClr val="accent6">
                    <a:lumMod val="50000"/>
                  </a:schemeClr>
                </a:solidFill>
                <a:latin typeface="Arial"/>
                <a:cs typeface="Arial"/>
              </a:rPr>
              <a:t>Annual BGC budgeting</a:t>
            </a:r>
          </a:p>
          <a:p>
            <a:pPr marL="228600"/>
            <a:r>
              <a:rPr lang="en-US" sz="2000" dirty="0">
                <a:solidFill>
                  <a:schemeClr val="accent6">
                    <a:lumMod val="50000"/>
                  </a:schemeClr>
                </a:solidFill>
                <a:latin typeface="Arial"/>
                <a:cs typeface="Arial"/>
              </a:rPr>
              <a:t> </a:t>
            </a:r>
            <a:r>
              <a:rPr lang="en-US" sz="2000" dirty="0" smtClean="0">
                <a:solidFill>
                  <a:schemeClr val="accent6">
                    <a:lumMod val="50000"/>
                  </a:schemeClr>
                </a:solidFill>
                <a:latin typeface="Arial"/>
                <a:cs typeface="Arial"/>
              </a:rPr>
              <a:t> O</a:t>
            </a:r>
            <a:r>
              <a:rPr lang="en-US" sz="2000" baseline="-25000" dirty="0" smtClean="0">
                <a:solidFill>
                  <a:schemeClr val="accent6">
                    <a:lumMod val="50000"/>
                  </a:schemeClr>
                </a:solidFill>
                <a:latin typeface="Arial"/>
                <a:cs typeface="Arial"/>
              </a:rPr>
              <a:t>2</a:t>
            </a:r>
            <a:r>
              <a:rPr lang="en-US" sz="2000" dirty="0" smtClean="0">
                <a:solidFill>
                  <a:schemeClr val="accent6">
                    <a:lumMod val="50000"/>
                  </a:schemeClr>
                </a:solidFill>
                <a:latin typeface="Arial"/>
                <a:cs typeface="Arial"/>
              </a:rPr>
              <a:t>, NO</a:t>
            </a:r>
            <a:r>
              <a:rPr lang="en-US" sz="2000" baseline="-25000" dirty="0" smtClean="0">
                <a:solidFill>
                  <a:schemeClr val="accent6">
                    <a:lumMod val="50000"/>
                  </a:schemeClr>
                </a:solidFill>
                <a:latin typeface="Arial"/>
                <a:cs typeface="Arial"/>
              </a:rPr>
              <a:t>3</a:t>
            </a:r>
            <a:r>
              <a:rPr lang="en-US" sz="2000" dirty="0" smtClean="0">
                <a:solidFill>
                  <a:schemeClr val="accent6">
                    <a:lumMod val="50000"/>
                  </a:schemeClr>
                </a:solidFill>
                <a:latin typeface="Arial"/>
                <a:cs typeface="Arial"/>
              </a:rPr>
              <a:t>, DOC, DIC, etc. </a:t>
            </a:r>
            <a:endParaRPr lang="en-US" sz="2000" dirty="0">
              <a:solidFill>
                <a:schemeClr val="accent6">
                  <a:lumMod val="50000"/>
                </a:schemeClr>
              </a:solidFill>
              <a:latin typeface="Arial"/>
              <a:cs typeface="Arial"/>
            </a:endParaRPr>
          </a:p>
        </p:txBody>
      </p:sp>
      <p:sp>
        <p:nvSpPr>
          <p:cNvPr id="15" name="Rounded Rectangle 14"/>
          <p:cNvSpPr/>
          <p:nvPr/>
        </p:nvSpPr>
        <p:spPr>
          <a:xfrm>
            <a:off x="152400" y="2921516"/>
            <a:ext cx="4114800" cy="14478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28600" y="3010674"/>
            <a:ext cx="3962400" cy="1200328"/>
          </a:xfrm>
          <a:prstGeom prst="rect">
            <a:avLst/>
          </a:prstGeom>
          <a:noFill/>
        </p:spPr>
        <p:txBody>
          <a:bodyPr wrap="square" rtlCol="0">
            <a:spAutoFit/>
          </a:bodyPr>
          <a:lstStyle/>
          <a:p>
            <a:pPr algn="ctr"/>
            <a:r>
              <a:rPr lang="en-US" sz="2400" b="1" dirty="0" smtClean="0">
                <a:solidFill>
                  <a:srgbClr val="008000"/>
                </a:solidFill>
                <a:latin typeface="Arial"/>
                <a:cs typeface="Arial"/>
              </a:rPr>
              <a:t>Lagrangian Ship </a:t>
            </a:r>
          </a:p>
          <a:p>
            <a:pPr algn="ctr"/>
            <a:r>
              <a:rPr lang="en-US" sz="2400" dirty="0" smtClean="0">
                <a:solidFill>
                  <a:srgbClr val="008000"/>
                </a:solidFill>
                <a:latin typeface="Arial"/>
                <a:cs typeface="Arial"/>
              </a:rPr>
              <a:t>Measure rates &amp; transformations</a:t>
            </a:r>
            <a:endParaRPr lang="en-US" sz="2400" b="1" dirty="0">
              <a:solidFill>
                <a:srgbClr val="008000"/>
              </a:solidFill>
              <a:latin typeface="Arial"/>
              <a:cs typeface="Arial"/>
            </a:endParaRPr>
          </a:p>
        </p:txBody>
      </p:sp>
      <p:sp>
        <p:nvSpPr>
          <p:cNvPr id="17" name="Rounded Rectangle 16"/>
          <p:cNvSpPr/>
          <p:nvPr/>
        </p:nvSpPr>
        <p:spPr>
          <a:xfrm>
            <a:off x="4724400" y="2895600"/>
            <a:ext cx="4114800" cy="16002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816702" y="2861608"/>
            <a:ext cx="4022497" cy="1569660"/>
          </a:xfrm>
          <a:prstGeom prst="rect">
            <a:avLst/>
          </a:prstGeom>
          <a:noFill/>
        </p:spPr>
        <p:txBody>
          <a:bodyPr wrap="square" rtlCol="0">
            <a:spAutoFit/>
          </a:bodyPr>
          <a:lstStyle/>
          <a:p>
            <a:pPr algn="ctr"/>
            <a:r>
              <a:rPr lang="en-US" sz="2400" b="1" dirty="0" smtClean="0">
                <a:solidFill>
                  <a:srgbClr val="008000"/>
                </a:solidFill>
                <a:latin typeface="Arial"/>
                <a:cs typeface="Arial"/>
              </a:rPr>
              <a:t>Spatial Ship </a:t>
            </a:r>
          </a:p>
          <a:p>
            <a:pPr algn="ctr"/>
            <a:r>
              <a:rPr lang="en-US" sz="2400" dirty="0" err="1" smtClean="0">
                <a:solidFill>
                  <a:srgbClr val="008000"/>
                </a:solidFill>
                <a:latin typeface="Arial"/>
                <a:cs typeface="Arial"/>
              </a:rPr>
              <a:t>Submeso</a:t>
            </a:r>
            <a:r>
              <a:rPr lang="en-US" sz="2400" dirty="0" smtClean="0">
                <a:solidFill>
                  <a:srgbClr val="008000"/>
                </a:solidFill>
                <a:latin typeface="Arial"/>
                <a:cs typeface="Arial"/>
              </a:rPr>
              <a:t>- &amp; </a:t>
            </a:r>
            <a:r>
              <a:rPr lang="en-US" sz="2400" dirty="0" err="1" smtClean="0">
                <a:solidFill>
                  <a:srgbClr val="008000"/>
                </a:solidFill>
                <a:latin typeface="Arial"/>
                <a:cs typeface="Arial"/>
              </a:rPr>
              <a:t>meso</a:t>
            </a:r>
            <a:r>
              <a:rPr lang="en-US" sz="2400" dirty="0" smtClean="0">
                <a:solidFill>
                  <a:srgbClr val="008000"/>
                </a:solidFill>
                <a:latin typeface="Arial"/>
                <a:cs typeface="Arial"/>
              </a:rPr>
              <a:t>-scale surveys (5-200 km)</a:t>
            </a:r>
          </a:p>
          <a:p>
            <a:pPr algn="ctr"/>
            <a:r>
              <a:rPr lang="en-US" sz="2400" dirty="0" smtClean="0">
                <a:solidFill>
                  <a:srgbClr val="008000"/>
                </a:solidFill>
                <a:latin typeface="Arial"/>
                <a:cs typeface="Arial"/>
              </a:rPr>
              <a:t>Deploy short-term assets</a:t>
            </a:r>
            <a:endParaRPr lang="en-US" sz="2400" dirty="0">
              <a:solidFill>
                <a:srgbClr val="008000"/>
              </a:solidFill>
              <a:latin typeface="Arial"/>
              <a:cs typeface="Arial"/>
            </a:endParaRPr>
          </a:p>
        </p:txBody>
      </p:sp>
      <p:sp>
        <p:nvSpPr>
          <p:cNvPr id="20" name="Rounded Rectangle 19"/>
          <p:cNvSpPr/>
          <p:nvPr/>
        </p:nvSpPr>
        <p:spPr>
          <a:xfrm>
            <a:off x="4667627" y="4768158"/>
            <a:ext cx="4114800" cy="1861242"/>
          </a:xfrm>
          <a:prstGeom prst="roundRect">
            <a:avLst/>
          </a:prstGeom>
          <a:solidFill>
            <a:schemeClr val="accent6">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67627" y="4754940"/>
            <a:ext cx="4047296" cy="1731243"/>
          </a:xfrm>
          <a:prstGeom prst="rect">
            <a:avLst/>
          </a:prstGeom>
          <a:noFill/>
        </p:spPr>
        <p:txBody>
          <a:bodyPr wrap="square" rtlCol="0">
            <a:spAutoFit/>
          </a:bodyPr>
          <a:lstStyle/>
          <a:p>
            <a:pPr algn="ctr">
              <a:spcAft>
                <a:spcPts val="300"/>
              </a:spcAft>
            </a:pPr>
            <a:r>
              <a:rPr lang="en-US" sz="2400" b="1" dirty="0" smtClean="0">
                <a:solidFill>
                  <a:schemeClr val="accent6">
                    <a:lumMod val="50000"/>
                  </a:schemeClr>
                </a:solidFill>
                <a:latin typeface="Arial"/>
                <a:cs typeface="Arial"/>
              </a:rPr>
              <a:t>Optimize Spatial Sampling</a:t>
            </a:r>
            <a:endParaRPr lang="en-US" sz="2400" dirty="0" smtClean="0">
              <a:solidFill>
                <a:schemeClr val="accent6">
                  <a:lumMod val="50000"/>
                </a:schemeClr>
              </a:solidFill>
              <a:latin typeface="Arial"/>
              <a:cs typeface="Arial"/>
            </a:endParaRPr>
          </a:p>
          <a:p>
            <a:pPr marL="342900"/>
            <a:r>
              <a:rPr lang="en-US" sz="2000" b="1" dirty="0" smtClean="0">
                <a:solidFill>
                  <a:schemeClr val="accent6">
                    <a:lumMod val="50000"/>
                  </a:schemeClr>
                </a:solidFill>
                <a:latin typeface="Arial"/>
                <a:cs typeface="Arial"/>
              </a:rPr>
              <a:t>Gliders</a:t>
            </a:r>
            <a:r>
              <a:rPr lang="en-US" sz="2000" dirty="0">
                <a:solidFill>
                  <a:schemeClr val="accent6">
                    <a:lumMod val="50000"/>
                  </a:schemeClr>
                </a:solidFill>
                <a:latin typeface="Arial"/>
                <a:cs typeface="Arial"/>
              </a:rPr>
              <a:t> </a:t>
            </a:r>
            <a:r>
              <a:rPr lang="en-US" sz="2000" dirty="0" smtClean="0">
                <a:solidFill>
                  <a:schemeClr val="accent6">
                    <a:lumMod val="50000"/>
                  </a:schemeClr>
                </a:solidFill>
                <a:latin typeface="Arial"/>
                <a:cs typeface="Arial"/>
              </a:rPr>
              <a:t>surveying (5</a:t>
            </a:r>
            <a:r>
              <a:rPr lang="en-US" sz="2000" dirty="0">
                <a:solidFill>
                  <a:schemeClr val="accent6">
                    <a:lumMod val="50000"/>
                  </a:schemeClr>
                </a:solidFill>
                <a:latin typeface="Arial"/>
                <a:cs typeface="Arial"/>
              </a:rPr>
              <a:t>-</a:t>
            </a:r>
            <a:r>
              <a:rPr lang="en-US" sz="2000" dirty="0" smtClean="0">
                <a:solidFill>
                  <a:schemeClr val="accent6">
                    <a:lumMod val="50000"/>
                  </a:schemeClr>
                </a:solidFill>
                <a:latin typeface="Arial"/>
                <a:cs typeface="Arial"/>
              </a:rPr>
              <a:t>100 km)</a:t>
            </a:r>
          </a:p>
          <a:p>
            <a:pPr marL="342900"/>
            <a:r>
              <a:rPr lang="en-US" sz="2000" dirty="0">
                <a:solidFill>
                  <a:schemeClr val="accent6">
                    <a:lumMod val="50000"/>
                  </a:schemeClr>
                </a:solidFill>
                <a:latin typeface="Arial"/>
                <a:cs typeface="Arial"/>
              </a:rPr>
              <a:t> </a:t>
            </a:r>
            <a:r>
              <a:rPr lang="en-US" sz="2000" dirty="0" smtClean="0">
                <a:solidFill>
                  <a:schemeClr val="accent6">
                    <a:lumMod val="50000"/>
                  </a:schemeClr>
                </a:solidFill>
                <a:latin typeface="Arial"/>
                <a:cs typeface="Arial"/>
              </a:rPr>
              <a:t> Bio-optical proxies</a:t>
            </a:r>
          </a:p>
          <a:p>
            <a:pPr marL="342900"/>
            <a:r>
              <a:rPr lang="en-US" sz="2000" b="1" dirty="0" smtClean="0">
                <a:solidFill>
                  <a:schemeClr val="accent6">
                    <a:lumMod val="50000"/>
                  </a:schemeClr>
                </a:solidFill>
                <a:latin typeface="Arial"/>
                <a:cs typeface="Arial"/>
              </a:rPr>
              <a:t>Satellite</a:t>
            </a:r>
            <a:r>
              <a:rPr lang="en-US" sz="2000" dirty="0" smtClean="0">
                <a:solidFill>
                  <a:schemeClr val="accent6">
                    <a:lumMod val="50000"/>
                  </a:schemeClr>
                </a:solidFill>
                <a:latin typeface="Arial"/>
                <a:cs typeface="Arial"/>
              </a:rPr>
              <a:t> sampling  </a:t>
            </a:r>
          </a:p>
          <a:p>
            <a:pPr marL="342900"/>
            <a:r>
              <a:rPr lang="en-US" sz="2000" dirty="0">
                <a:solidFill>
                  <a:schemeClr val="accent6">
                    <a:lumMod val="50000"/>
                  </a:schemeClr>
                </a:solidFill>
                <a:latin typeface="Arial"/>
                <a:cs typeface="Arial"/>
              </a:rPr>
              <a:t> </a:t>
            </a:r>
            <a:r>
              <a:rPr lang="en-US" sz="2000" dirty="0" smtClean="0">
                <a:solidFill>
                  <a:schemeClr val="accent6">
                    <a:lumMod val="50000"/>
                  </a:schemeClr>
                </a:solidFill>
                <a:latin typeface="Arial"/>
                <a:cs typeface="Arial"/>
              </a:rPr>
              <a:t> Ocean color &amp; supporting info</a:t>
            </a:r>
          </a:p>
        </p:txBody>
      </p:sp>
    </p:spTree>
    <p:extLst>
      <p:ext uri="{BB962C8B-B14F-4D97-AF65-F5344CB8AC3E}">
        <p14:creationId xmlns:p14="http://schemas.microsoft.com/office/powerpoint/2010/main" val="19902825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613136" y="4242497"/>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 idx="2"/>
            <a:endCxn id="51" idx="2"/>
          </p:cNvCxnSpPr>
          <p:nvPr/>
        </p:nvCxnSpPr>
        <p:spPr>
          <a:xfrm>
            <a:off x="3128945" y="593842"/>
            <a:ext cx="182266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32928" y="1687271"/>
            <a:ext cx="8023889" cy="25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10476" y="1509348"/>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02100" y="1488802"/>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34925" y="1274536"/>
            <a:ext cx="834896" cy="369332"/>
          </a:xfrm>
          <a:prstGeom prst="rect">
            <a:avLst/>
          </a:prstGeom>
          <a:noFill/>
        </p:spPr>
        <p:txBody>
          <a:bodyPr wrap="none" rtlCol="0">
            <a:spAutoFit/>
          </a:bodyPr>
          <a:lstStyle/>
          <a:p>
            <a:r>
              <a:rPr lang="en-US" b="1" dirty="0" smtClean="0"/>
              <a:t>NE Pac</a:t>
            </a:r>
            <a:endParaRPr lang="en-US" b="1" dirty="0"/>
          </a:p>
        </p:txBody>
      </p:sp>
      <p:sp>
        <p:nvSpPr>
          <p:cNvPr id="12" name="Oval 11"/>
          <p:cNvSpPr/>
          <p:nvPr/>
        </p:nvSpPr>
        <p:spPr>
          <a:xfrm>
            <a:off x="4983220" y="1639113"/>
            <a:ext cx="155295" cy="121467"/>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55100" y="1651764"/>
            <a:ext cx="155295" cy="121467"/>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8507783">
            <a:off x="4935575" y="1732011"/>
            <a:ext cx="670375" cy="830997"/>
          </a:xfrm>
          <a:prstGeom prst="rect">
            <a:avLst/>
          </a:prstGeom>
          <a:noFill/>
        </p:spPr>
        <p:txBody>
          <a:bodyPr wrap="none" rtlCol="0">
            <a:spAutoFit/>
          </a:bodyPr>
          <a:lstStyle/>
          <a:p>
            <a:pPr algn="ctr"/>
            <a:r>
              <a:rPr lang="en-US" sz="1600" dirty="0" smtClean="0"/>
              <a:t>Oct</a:t>
            </a:r>
          </a:p>
          <a:p>
            <a:pPr algn="ctr"/>
            <a:r>
              <a:rPr lang="en-US" sz="1600" dirty="0"/>
              <a:t>[</a:t>
            </a:r>
            <a:r>
              <a:rPr lang="en-US" sz="1600" dirty="0" smtClean="0"/>
              <a:t>35 </a:t>
            </a:r>
            <a:r>
              <a:rPr lang="en-US" sz="1600" dirty="0"/>
              <a:t>S]</a:t>
            </a:r>
          </a:p>
          <a:p>
            <a:pPr algn="ctr"/>
            <a:r>
              <a:rPr lang="en-US" sz="1600" dirty="0"/>
              <a:t>[30 </a:t>
            </a:r>
            <a:r>
              <a:rPr lang="en-US" sz="1600" dirty="0" smtClean="0"/>
              <a:t>L]</a:t>
            </a:r>
            <a:endParaRPr lang="en-US" sz="1600" dirty="0"/>
          </a:p>
        </p:txBody>
      </p:sp>
      <p:sp>
        <p:nvSpPr>
          <p:cNvPr id="16" name="TextBox 15"/>
          <p:cNvSpPr txBox="1"/>
          <p:nvPr/>
        </p:nvSpPr>
        <p:spPr>
          <a:xfrm rot="18507783">
            <a:off x="3780130" y="1680774"/>
            <a:ext cx="704167" cy="830997"/>
          </a:xfrm>
          <a:prstGeom prst="rect">
            <a:avLst/>
          </a:prstGeom>
          <a:noFill/>
        </p:spPr>
        <p:txBody>
          <a:bodyPr wrap="none" rtlCol="0">
            <a:spAutoFit/>
          </a:bodyPr>
          <a:lstStyle/>
          <a:p>
            <a:r>
              <a:rPr lang="en-US" sz="1600" dirty="0" smtClean="0"/>
              <a:t>May</a:t>
            </a:r>
          </a:p>
          <a:p>
            <a:pPr algn="ctr"/>
            <a:r>
              <a:rPr lang="en-US" sz="1600" dirty="0" smtClean="0"/>
              <a:t>[35 S]</a:t>
            </a:r>
          </a:p>
          <a:p>
            <a:pPr algn="ctr"/>
            <a:r>
              <a:rPr lang="en-US" sz="1600" dirty="0" smtClean="0"/>
              <a:t>[30 L]</a:t>
            </a:r>
            <a:endParaRPr lang="en-US" sz="1600" dirty="0"/>
          </a:p>
        </p:txBody>
      </p:sp>
      <p:sp>
        <p:nvSpPr>
          <p:cNvPr id="17" name="Oval 16"/>
          <p:cNvSpPr/>
          <p:nvPr/>
        </p:nvSpPr>
        <p:spPr>
          <a:xfrm>
            <a:off x="3131840" y="164908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54" idx="4"/>
          </p:cNvCxnSpPr>
          <p:nvPr/>
        </p:nvCxnSpPr>
        <p:spPr>
          <a:xfrm flipV="1">
            <a:off x="3289166" y="1206393"/>
            <a:ext cx="1870194" cy="1273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21558" y="901518"/>
            <a:ext cx="2024780" cy="125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8507783">
            <a:off x="3007160" y="1888533"/>
            <a:ext cx="518091" cy="584775"/>
          </a:xfrm>
          <a:prstGeom prst="rect">
            <a:avLst/>
          </a:prstGeom>
          <a:noFill/>
        </p:spPr>
        <p:txBody>
          <a:bodyPr wrap="none" rtlCol="0">
            <a:spAutoFit/>
          </a:bodyPr>
          <a:lstStyle/>
          <a:p>
            <a:r>
              <a:rPr lang="en-US" sz="1600" dirty="0" smtClean="0"/>
              <a:t>Jan</a:t>
            </a:r>
          </a:p>
          <a:p>
            <a:r>
              <a:rPr lang="en-US" sz="1600" dirty="0" smtClean="0"/>
              <a:t>[12]</a:t>
            </a:r>
            <a:endParaRPr lang="en-US" sz="1600" dirty="0"/>
          </a:p>
        </p:txBody>
      </p:sp>
      <p:sp>
        <p:nvSpPr>
          <p:cNvPr id="29" name="Oval 28"/>
          <p:cNvSpPr/>
          <p:nvPr/>
        </p:nvSpPr>
        <p:spPr>
          <a:xfrm>
            <a:off x="3128945" y="53310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9153829">
            <a:off x="3091645" y="121645"/>
            <a:ext cx="407484" cy="369332"/>
          </a:xfrm>
          <a:prstGeom prst="rect">
            <a:avLst/>
          </a:prstGeom>
          <a:noFill/>
        </p:spPr>
        <p:txBody>
          <a:bodyPr wrap="none" rtlCol="0">
            <a:spAutoFit/>
          </a:bodyPr>
          <a:lstStyle/>
          <a:p>
            <a:r>
              <a:rPr lang="en-US" dirty="0" smtClean="0"/>
              <a:t>6F</a:t>
            </a:r>
            <a:endParaRPr lang="en-US" dirty="0"/>
          </a:p>
        </p:txBody>
      </p:sp>
      <p:sp>
        <p:nvSpPr>
          <p:cNvPr id="33" name="Oval 32"/>
          <p:cNvSpPr/>
          <p:nvPr/>
        </p:nvSpPr>
        <p:spPr>
          <a:xfrm>
            <a:off x="3944851" y="53310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9153829">
            <a:off x="3907551" y="121645"/>
            <a:ext cx="407484" cy="369332"/>
          </a:xfrm>
          <a:prstGeom prst="rect">
            <a:avLst/>
          </a:prstGeom>
          <a:noFill/>
        </p:spPr>
        <p:txBody>
          <a:bodyPr wrap="none" rtlCol="0">
            <a:spAutoFit/>
          </a:bodyPr>
          <a:lstStyle/>
          <a:p>
            <a:r>
              <a:rPr lang="en-US" dirty="0"/>
              <a:t>3</a:t>
            </a:r>
            <a:r>
              <a:rPr lang="en-US" dirty="0" smtClean="0"/>
              <a:t>F</a:t>
            </a:r>
            <a:endParaRPr lang="en-US" dirty="0"/>
          </a:p>
        </p:txBody>
      </p:sp>
      <p:grpSp>
        <p:nvGrpSpPr>
          <p:cNvPr id="156" name="Group 155"/>
          <p:cNvGrpSpPr/>
          <p:nvPr/>
        </p:nvGrpSpPr>
        <p:grpSpPr>
          <a:xfrm>
            <a:off x="813859" y="5773502"/>
            <a:ext cx="7372197" cy="646331"/>
            <a:chOff x="628803" y="290818"/>
            <a:chExt cx="7372197" cy="646331"/>
          </a:xfrm>
        </p:grpSpPr>
        <p:sp>
          <p:nvSpPr>
            <p:cNvPr id="19" name="Oval 18"/>
            <p:cNvSpPr/>
            <p:nvPr/>
          </p:nvSpPr>
          <p:spPr>
            <a:xfrm>
              <a:off x="628803" y="431550"/>
              <a:ext cx="155295" cy="121467"/>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57403" y="290818"/>
              <a:ext cx="7143597" cy="646331"/>
            </a:xfrm>
            <a:prstGeom prst="rect">
              <a:avLst/>
            </a:prstGeom>
            <a:noFill/>
          </p:spPr>
          <p:txBody>
            <a:bodyPr wrap="square" rtlCol="0">
              <a:spAutoFit/>
            </a:bodyPr>
            <a:lstStyle/>
            <a:p>
              <a:pPr marL="225425" indent="-225425"/>
              <a:r>
                <a:rPr lang="en-US" i="1" dirty="0" smtClean="0"/>
                <a:t>= </a:t>
              </a:r>
              <a:r>
                <a:rPr lang="en-US" b="1" i="1" dirty="0" smtClean="0"/>
                <a:t>Process &amp; Survey Cruises </a:t>
              </a:r>
              <a:r>
                <a:rPr lang="en-US" i="1" dirty="0" smtClean="0"/>
                <a:t>- includes multi depth trapping, rates, tow-</a:t>
              </a:r>
              <a:r>
                <a:rPr lang="en-US" i="1" dirty="0" err="1" smtClean="0"/>
                <a:t>yo</a:t>
              </a:r>
              <a:r>
                <a:rPr lang="en-US" i="1" dirty="0" smtClean="0"/>
                <a:t> SMS mapping, zooplankton tows, full bio-optics, etc.</a:t>
              </a:r>
              <a:endParaRPr lang="en-US" i="1" dirty="0"/>
            </a:p>
          </p:txBody>
        </p:sp>
      </p:grpSp>
      <p:sp>
        <p:nvSpPr>
          <p:cNvPr id="40" name="TextBox 39"/>
          <p:cNvSpPr txBox="1"/>
          <p:nvPr/>
        </p:nvSpPr>
        <p:spPr>
          <a:xfrm>
            <a:off x="1328879" y="2428136"/>
            <a:ext cx="806631" cy="461665"/>
          </a:xfrm>
          <a:prstGeom prst="rect">
            <a:avLst/>
          </a:prstGeom>
          <a:noFill/>
        </p:spPr>
        <p:txBody>
          <a:bodyPr wrap="none" rtlCol="0">
            <a:spAutoFit/>
          </a:bodyPr>
          <a:lstStyle/>
          <a:p>
            <a:r>
              <a:rPr lang="en-US" sz="2400" b="1" dirty="0" smtClean="0">
                <a:solidFill>
                  <a:schemeClr val="bg1">
                    <a:lumMod val="50000"/>
                  </a:schemeClr>
                </a:solidFill>
              </a:rPr>
              <a:t>2017</a:t>
            </a:r>
            <a:endParaRPr lang="en-US" sz="2400" b="1" dirty="0">
              <a:solidFill>
                <a:schemeClr val="bg1">
                  <a:lumMod val="50000"/>
                </a:schemeClr>
              </a:solidFill>
            </a:endParaRPr>
          </a:p>
        </p:txBody>
      </p:sp>
      <p:sp>
        <p:nvSpPr>
          <p:cNvPr id="41" name="TextBox 40"/>
          <p:cNvSpPr txBox="1"/>
          <p:nvPr/>
        </p:nvSpPr>
        <p:spPr>
          <a:xfrm>
            <a:off x="3899759" y="2428136"/>
            <a:ext cx="806631" cy="461665"/>
          </a:xfrm>
          <a:prstGeom prst="rect">
            <a:avLst/>
          </a:prstGeom>
          <a:noFill/>
        </p:spPr>
        <p:txBody>
          <a:bodyPr wrap="none" rtlCol="0">
            <a:spAutoFit/>
          </a:bodyPr>
          <a:lstStyle/>
          <a:p>
            <a:r>
              <a:rPr lang="en-US" sz="2400" b="1" dirty="0" smtClean="0">
                <a:solidFill>
                  <a:schemeClr val="bg1">
                    <a:lumMod val="50000"/>
                  </a:schemeClr>
                </a:solidFill>
              </a:rPr>
              <a:t>2018</a:t>
            </a:r>
            <a:endParaRPr lang="en-US" sz="2400" b="1" dirty="0">
              <a:solidFill>
                <a:schemeClr val="bg1">
                  <a:lumMod val="50000"/>
                </a:schemeClr>
              </a:solidFill>
            </a:endParaRPr>
          </a:p>
        </p:txBody>
      </p:sp>
      <p:sp>
        <p:nvSpPr>
          <p:cNvPr id="42" name="TextBox 41"/>
          <p:cNvSpPr txBox="1"/>
          <p:nvPr/>
        </p:nvSpPr>
        <p:spPr>
          <a:xfrm>
            <a:off x="6281879" y="2428136"/>
            <a:ext cx="806631" cy="461665"/>
          </a:xfrm>
          <a:prstGeom prst="rect">
            <a:avLst/>
          </a:prstGeom>
          <a:noFill/>
        </p:spPr>
        <p:txBody>
          <a:bodyPr wrap="none" rtlCol="0">
            <a:spAutoFit/>
          </a:bodyPr>
          <a:lstStyle/>
          <a:p>
            <a:r>
              <a:rPr lang="en-US" sz="2400" b="1" dirty="0" smtClean="0">
                <a:solidFill>
                  <a:schemeClr val="bg1">
                    <a:lumMod val="50000"/>
                  </a:schemeClr>
                </a:solidFill>
              </a:rPr>
              <a:t>2019</a:t>
            </a:r>
            <a:endParaRPr lang="en-US" sz="2400" b="1" dirty="0">
              <a:solidFill>
                <a:schemeClr val="bg1">
                  <a:lumMod val="50000"/>
                </a:schemeClr>
              </a:solidFill>
            </a:endParaRPr>
          </a:p>
        </p:txBody>
      </p:sp>
      <p:sp>
        <p:nvSpPr>
          <p:cNvPr id="43" name="TextBox 42"/>
          <p:cNvSpPr txBox="1"/>
          <p:nvPr/>
        </p:nvSpPr>
        <p:spPr>
          <a:xfrm>
            <a:off x="5861620" y="2135718"/>
            <a:ext cx="2251578" cy="369332"/>
          </a:xfrm>
          <a:prstGeom prst="rect">
            <a:avLst/>
          </a:prstGeom>
          <a:noFill/>
        </p:spPr>
        <p:txBody>
          <a:bodyPr wrap="none" rtlCol="0">
            <a:spAutoFit/>
          </a:bodyPr>
          <a:lstStyle/>
          <a:p>
            <a:r>
              <a:rPr lang="en-US" dirty="0" smtClean="0">
                <a:solidFill>
                  <a:srgbClr val="FF0000"/>
                </a:solidFill>
              </a:rPr>
              <a:t>data process/regroup</a:t>
            </a:r>
            <a:endParaRPr lang="en-US" dirty="0">
              <a:solidFill>
                <a:srgbClr val="FF0000"/>
              </a:solidFill>
            </a:endParaRPr>
          </a:p>
        </p:txBody>
      </p:sp>
      <p:sp>
        <p:nvSpPr>
          <p:cNvPr id="44" name="5-Point Star 43"/>
          <p:cNvSpPr/>
          <p:nvPr/>
        </p:nvSpPr>
        <p:spPr>
          <a:xfrm>
            <a:off x="3931360" y="779464"/>
            <a:ext cx="228600" cy="210844"/>
          </a:xfrm>
          <a:prstGeom prst="star5">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4930760" y="779464"/>
            <a:ext cx="228600" cy="210844"/>
          </a:xfrm>
          <a:prstGeom prst="star5">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5189267" y="901518"/>
            <a:ext cx="1197972"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59360" y="609309"/>
            <a:ext cx="2841640" cy="1"/>
          </a:xfrm>
          <a:prstGeom prst="line">
            <a:avLst/>
          </a:prstGeom>
          <a:ln w="25400">
            <a:solidFill>
              <a:schemeClr val="accent6">
                <a:lumMod val="75000"/>
              </a:schemeClr>
            </a:solidFill>
            <a:prstDash val="sys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951605" y="53310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9153829">
            <a:off x="4985525" y="121645"/>
            <a:ext cx="407484" cy="369332"/>
          </a:xfrm>
          <a:prstGeom prst="rect">
            <a:avLst/>
          </a:prstGeom>
          <a:noFill/>
        </p:spPr>
        <p:txBody>
          <a:bodyPr wrap="none" rtlCol="0">
            <a:spAutoFit/>
          </a:bodyPr>
          <a:lstStyle/>
          <a:p>
            <a:r>
              <a:rPr lang="en-US" dirty="0"/>
              <a:t>3</a:t>
            </a:r>
            <a:r>
              <a:rPr lang="en-US" dirty="0" smtClean="0"/>
              <a:t>F</a:t>
            </a:r>
            <a:endParaRPr lang="en-US" dirty="0"/>
          </a:p>
        </p:txBody>
      </p:sp>
      <p:sp>
        <p:nvSpPr>
          <p:cNvPr id="53" name="5-Point Star 52"/>
          <p:cNvSpPr/>
          <p:nvPr/>
        </p:nvSpPr>
        <p:spPr>
          <a:xfrm>
            <a:off x="3931360" y="1084264"/>
            <a:ext cx="228600" cy="210844"/>
          </a:xfrm>
          <a:prstGeom prst="star5">
            <a:avLst/>
          </a:prstGeom>
          <a:solidFill>
            <a:srgbClr val="2CFF47"/>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4930760" y="1125858"/>
            <a:ext cx="228600" cy="210844"/>
          </a:xfrm>
          <a:prstGeom prst="star5">
            <a:avLst/>
          </a:prstGeom>
          <a:solidFill>
            <a:srgbClr val="2CFF47"/>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356667" y="4379233"/>
            <a:ext cx="6952567" cy="23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54864" y="4188733"/>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55367" y="5209601"/>
            <a:ext cx="806631" cy="461665"/>
          </a:xfrm>
          <a:prstGeom prst="rect">
            <a:avLst/>
          </a:prstGeom>
          <a:noFill/>
        </p:spPr>
        <p:txBody>
          <a:bodyPr wrap="none" rtlCol="0">
            <a:spAutoFit/>
          </a:bodyPr>
          <a:lstStyle/>
          <a:p>
            <a:r>
              <a:rPr lang="en-US" sz="2400" b="1" dirty="0" smtClean="0">
                <a:solidFill>
                  <a:schemeClr val="bg1">
                    <a:lumMod val="50000"/>
                  </a:schemeClr>
                </a:solidFill>
              </a:rPr>
              <a:t>2020</a:t>
            </a:r>
            <a:endParaRPr lang="en-US" sz="2400" b="1" dirty="0">
              <a:solidFill>
                <a:schemeClr val="bg1">
                  <a:lumMod val="50000"/>
                </a:schemeClr>
              </a:solidFill>
            </a:endParaRPr>
          </a:p>
        </p:txBody>
      </p:sp>
      <p:sp>
        <p:nvSpPr>
          <p:cNvPr id="89" name="TextBox 88"/>
          <p:cNvSpPr txBox="1"/>
          <p:nvPr/>
        </p:nvSpPr>
        <p:spPr>
          <a:xfrm>
            <a:off x="3441367" y="5209601"/>
            <a:ext cx="806631" cy="461665"/>
          </a:xfrm>
          <a:prstGeom prst="rect">
            <a:avLst/>
          </a:prstGeom>
          <a:noFill/>
        </p:spPr>
        <p:txBody>
          <a:bodyPr wrap="none" rtlCol="0">
            <a:spAutoFit/>
          </a:bodyPr>
          <a:lstStyle/>
          <a:p>
            <a:r>
              <a:rPr lang="en-US" sz="2400" b="1" dirty="0" smtClean="0">
                <a:solidFill>
                  <a:schemeClr val="bg1">
                    <a:lumMod val="50000"/>
                  </a:schemeClr>
                </a:solidFill>
              </a:rPr>
              <a:t>2021</a:t>
            </a:r>
            <a:endParaRPr lang="en-US" sz="2400" b="1" dirty="0">
              <a:solidFill>
                <a:schemeClr val="bg1">
                  <a:lumMod val="50000"/>
                </a:schemeClr>
              </a:solidFill>
            </a:endParaRPr>
          </a:p>
        </p:txBody>
      </p:sp>
      <p:sp>
        <p:nvSpPr>
          <p:cNvPr id="101" name="TextBox 100"/>
          <p:cNvSpPr txBox="1"/>
          <p:nvPr/>
        </p:nvSpPr>
        <p:spPr>
          <a:xfrm>
            <a:off x="2613996" y="4939061"/>
            <a:ext cx="2377574" cy="369332"/>
          </a:xfrm>
          <a:prstGeom prst="rect">
            <a:avLst/>
          </a:prstGeom>
          <a:noFill/>
        </p:spPr>
        <p:txBody>
          <a:bodyPr wrap="none" rtlCol="0">
            <a:spAutoFit/>
          </a:bodyPr>
          <a:lstStyle/>
          <a:p>
            <a:r>
              <a:rPr lang="en-US" dirty="0" smtClean="0">
                <a:solidFill>
                  <a:srgbClr val="FF0000"/>
                </a:solidFill>
              </a:rPr>
              <a:t>data process/</a:t>
            </a:r>
            <a:r>
              <a:rPr lang="en-US" dirty="0">
                <a:solidFill>
                  <a:srgbClr val="FF0000"/>
                </a:solidFill>
              </a:rPr>
              <a:t> </a:t>
            </a:r>
            <a:r>
              <a:rPr lang="en-US" dirty="0" smtClean="0">
                <a:solidFill>
                  <a:srgbClr val="FF0000"/>
                </a:solidFill>
              </a:rPr>
              <a:t>synthesis</a:t>
            </a:r>
            <a:endParaRPr lang="en-US" dirty="0">
              <a:solidFill>
                <a:srgbClr val="FF0000"/>
              </a:solidFill>
            </a:endParaRPr>
          </a:p>
        </p:txBody>
      </p:sp>
      <p:cxnSp>
        <p:nvCxnSpPr>
          <p:cNvPr id="73" name="Straight Connector 72"/>
          <p:cNvCxnSpPr/>
          <p:nvPr/>
        </p:nvCxnSpPr>
        <p:spPr>
          <a:xfrm>
            <a:off x="2571598" y="4226833"/>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43000" y="3977661"/>
            <a:ext cx="778090" cy="369332"/>
          </a:xfrm>
          <a:prstGeom prst="rect">
            <a:avLst/>
          </a:prstGeom>
          <a:noFill/>
        </p:spPr>
        <p:txBody>
          <a:bodyPr wrap="none" rtlCol="0">
            <a:spAutoFit/>
          </a:bodyPr>
          <a:lstStyle/>
          <a:p>
            <a:r>
              <a:rPr lang="en-US" b="1" dirty="0" smtClean="0"/>
              <a:t>NE </a:t>
            </a:r>
            <a:r>
              <a:rPr lang="en-US" b="1" dirty="0" err="1" smtClean="0"/>
              <a:t>Atl</a:t>
            </a:r>
            <a:endParaRPr lang="en-US" b="1" dirty="0"/>
          </a:p>
        </p:txBody>
      </p:sp>
      <p:sp>
        <p:nvSpPr>
          <p:cNvPr id="79" name="Oval 78"/>
          <p:cNvSpPr/>
          <p:nvPr/>
        </p:nvSpPr>
        <p:spPr>
          <a:xfrm>
            <a:off x="1886240" y="4318498"/>
            <a:ext cx="155295" cy="121467"/>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43000" y="4331149"/>
            <a:ext cx="155295" cy="121467"/>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rot="18507783">
            <a:off x="981652" y="4431404"/>
            <a:ext cx="923073" cy="830997"/>
          </a:xfrm>
          <a:prstGeom prst="rect">
            <a:avLst/>
          </a:prstGeom>
          <a:noFill/>
        </p:spPr>
        <p:txBody>
          <a:bodyPr wrap="none" rtlCol="0">
            <a:spAutoFit/>
          </a:bodyPr>
          <a:lstStyle/>
          <a:p>
            <a:pPr algn="ctr"/>
            <a:r>
              <a:rPr lang="en-US" sz="1600" dirty="0" smtClean="0"/>
              <a:t>Apr/May</a:t>
            </a:r>
          </a:p>
          <a:p>
            <a:pPr algn="ctr"/>
            <a:r>
              <a:rPr lang="en-US" sz="1600" dirty="0" smtClean="0"/>
              <a:t>[50 </a:t>
            </a:r>
            <a:r>
              <a:rPr lang="en-US" sz="1600" dirty="0"/>
              <a:t>S]</a:t>
            </a:r>
          </a:p>
          <a:p>
            <a:pPr algn="ctr"/>
            <a:r>
              <a:rPr lang="en-US" sz="1600" dirty="0" smtClean="0"/>
              <a:t>[45 L]</a:t>
            </a:r>
            <a:endParaRPr lang="en-US" sz="1600" dirty="0"/>
          </a:p>
        </p:txBody>
      </p:sp>
      <p:sp>
        <p:nvSpPr>
          <p:cNvPr id="84" name="TextBox 83"/>
          <p:cNvSpPr txBox="1"/>
          <p:nvPr/>
        </p:nvSpPr>
        <p:spPr>
          <a:xfrm rot="18507783">
            <a:off x="1930904" y="4341169"/>
            <a:ext cx="704167" cy="830997"/>
          </a:xfrm>
          <a:prstGeom prst="rect">
            <a:avLst/>
          </a:prstGeom>
          <a:noFill/>
        </p:spPr>
        <p:txBody>
          <a:bodyPr wrap="none" rtlCol="0">
            <a:spAutoFit/>
          </a:bodyPr>
          <a:lstStyle/>
          <a:p>
            <a:r>
              <a:rPr lang="en-US" sz="1600" dirty="0" smtClean="0"/>
              <a:t>Aug</a:t>
            </a:r>
          </a:p>
          <a:p>
            <a:pPr algn="ctr"/>
            <a:r>
              <a:rPr lang="en-US" sz="1600" dirty="0"/>
              <a:t>[35 S]</a:t>
            </a:r>
          </a:p>
          <a:p>
            <a:pPr algn="ctr"/>
            <a:r>
              <a:rPr lang="en-US" sz="1600" dirty="0"/>
              <a:t>[30 </a:t>
            </a:r>
            <a:r>
              <a:rPr lang="en-US" sz="1600" dirty="0" smtClean="0"/>
              <a:t>L]</a:t>
            </a:r>
            <a:endParaRPr lang="en-US" sz="1600" dirty="0"/>
          </a:p>
        </p:txBody>
      </p:sp>
      <p:sp>
        <p:nvSpPr>
          <p:cNvPr id="85" name="Oval 84"/>
          <p:cNvSpPr/>
          <p:nvPr/>
        </p:nvSpPr>
        <p:spPr>
          <a:xfrm>
            <a:off x="533400" y="4352213"/>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563304" y="3922033"/>
            <a:ext cx="51988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307083" y="3922033"/>
            <a:ext cx="690503"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63304" y="3617233"/>
            <a:ext cx="1513377" cy="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rot="18507783">
            <a:off x="372948" y="4586502"/>
            <a:ext cx="518091" cy="584775"/>
          </a:xfrm>
          <a:prstGeom prst="rect">
            <a:avLst/>
          </a:prstGeom>
          <a:noFill/>
        </p:spPr>
        <p:txBody>
          <a:bodyPr wrap="none" rtlCol="0">
            <a:spAutoFit/>
          </a:bodyPr>
          <a:lstStyle/>
          <a:p>
            <a:r>
              <a:rPr lang="en-US" sz="1600" dirty="0" smtClean="0"/>
              <a:t>Jan</a:t>
            </a:r>
          </a:p>
          <a:p>
            <a:r>
              <a:rPr lang="en-US" sz="1600" dirty="0" smtClean="0"/>
              <a:t>[10]</a:t>
            </a:r>
            <a:endParaRPr lang="en-US" sz="1600" dirty="0"/>
          </a:p>
        </p:txBody>
      </p:sp>
      <p:sp>
        <p:nvSpPr>
          <p:cNvPr id="103" name="5-Point Star 102"/>
          <p:cNvSpPr/>
          <p:nvPr/>
        </p:nvSpPr>
        <p:spPr>
          <a:xfrm>
            <a:off x="1083186" y="3482589"/>
            <a:ext cx="228600" cy="210844"/>
          </a:xfrm>
          <a:prstGeom prst="star5">
            <a:avLst/>
          </a:prstGeom>
          <a:solidFill>
            <a:srgbClr val="2C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5-Point Star 103"/>
          <p:cNvSpPr/>
          <p:nvPr/>
        </p:nvSpPr>
        <p:spPr>
          <a:xfrm>
            <a:off x="1845186" y="3482589"/>
            <a:ext cx="228600" cy="210844"/>
          </a:xfrm>
          <a:prstGeom prst="star5">
            <a:avLst/>
          </a:prstGeom>
          <a:solidFill>
            <a:srgbClr val="2C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2149986" y="3617233"/>
            <a:ext cx="1143000"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33400" y="3284954"/>
            <a:ext cx="1348858" cy="27479"/>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073786" y="3284954"/>
            <a:ext cx="3064729" cy="27479"/>
          </a:xfrm>
          <a:prstGeom prst="line">
            <a:avLst/>
          </a:prstGeom>
          <a:ln w="25400">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842291" y="3236233"/>
            <a:ext cx="155295" cy="121467"/>
          </a:xfrm>
          <a:prstGeom prst="ellipse">
            <a:avLst/>
          </a:prstGeom>
          <a:solidFill>
            <a:srgbClr val="2C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5-Point Star 108"/>
          <p:cNvSpPr/>
          <p:nvPr/>
        </p:nvSpPr>
        <p:spPr>
          <a:xfrm>
            <a:off x="1083186" y="3787389"/>
            <a:ext cx="228600" cy="210844"/>
          </a:xfrm>
          <a:prstGeom prst="star5">
            <a:avLst/>
          </a:prstGeom>
          <a:solidFill>
            <a:srgbClr val="2CFF47"/>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5-Point Star 109"/>
          <p:cNvSpPr/>
          <p:nvPr/>
        </p:nvSpPr>
        <p:spPr>
          <a:xfrm>
            <a:off x="1845186" y="3769633"/>
            <a:ext cx="228600" cy="210844"/>
          </a:xfrm>
          <a:prstGeom prst="star5">
            <a:avLst/>
          </a:prstGeom>
          <a:solidFill>
            <a:srgbClr val="2CFF47"/>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97147" y="3223003"/>
            <a:ext cx="155295" cy="121467"/>
          </a:xfrm>
          <a:prstGeom prst="ellipse">
            <a:avLst/>
          </a:prstGeom>
          <a:solidFill>
            <a:srgbClr val="2C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096677" y="3236233"/>
            <a:ext cx="155295" cy="121467"/>
          </a:xfrm>
          <a:prstGeom prst="ellipse">
            <a:avLst/>
          </a:prstGeom>
          <a:solidFill>
            <a:srgbClr val="2C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813859" y="6377157"/>
            <a:ext cx="6680431" cy="393072"/>
            <a:chOff x="628803" y="3070"/>
            <a:chExt cx="6680431" cy="393072"/>
          </a:xfrm>
        </p:grpSpPr>
        <p:sp>
          <p:nvSpPr>
            <p:cNvPr id="18" name="Oval 17"/>
            <p:cNvSpPr/>
            <p:nvPr/>
          </p:nvSpPr>
          <p:spPr>
            <a:xfrm>
              <a:off x="628803" y="157683"/>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57133" y="26810"/>
              <a:ext cx="2890535" cy="369332"/>
            </a:xfrm>
            <a:prstGeom prst="rect">
              <a:avLst/>
            </a:prstGeom>
            <a:noFill/>
          </p:spPr>
          <p:txBody>
            <a:bodyPr wrap="none" rtlCol="0">
              <a:spAutoFit/>
            </a:bodyPr>
            <a:lstStyle/>
            <a:p>
              <a:r>
                <a:rPr lang="en-US" i="1" dirty="0" smtClean="0"/>
                <a:t>= deploy autonomous assets</a:t>
              </a:r>
              <a:endParaRPr lang="en-US" i="1" dirty="0"/>
            </a:p>
          </p:txBody>
        </p:sp>
        <p:sp>
          <p:nvSpPr>
            <p:cNvPr id="114" name="Oval 113"/>
            <p:cNvSpPr/>
            <p:nvPr/>
          </p:nvSpPr>
          <p:spPr>
            <a:xfrm>
              <a:off x="4111905" y="157683"/>
              <a:ext cx="155295" cy="1214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344873" y="3070"/>
              <a:ext cx="2964361" cy="369332"/>
            </a:xfrm>
            <a:prstGeom prst="rect">
              <a:avLst/>
            </a:prstGeom>
            <a:noFill/>
          </p:spPr>
          <p:txBody>
            <a:bodyPr wrap="none" rtlCol="0">
              <a:spAutoFit/>
            </a:bodyPr>
            <a:lstStyle/>
            <a:p>
              <a:r>
                <a:rPr lang="en-US" i="1" dirty="0" smtClean="0"/>
                <a:t>= recover autonomous assets</a:t>
              </a:r>
              <a:endParaRPr lang="en-US" i="1" dirty="0"/>
            </a:p>
          </p:txBody>
        </p:sp>
      </p:grpSp>
      <p:sp>
        <p:nvSpPr>
          <p:cNvPr id="116" name="Oval 115"/>
          <p:cNvSpPr/>
          <p:nvPr/>
        </p:nvSpPr>
        <p:spPr>
          <a:xfrm>
            <a:off x="6355446" y="828649"/>
            <a:ext cx="155295" cy="1214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497147" y="1528781"/>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8507783">
            <a:off x="1149865" y="722022"/>
            <a:ext cx="1033155" cy="646331"/>
          </a:xfrm>
          <a:prstGeom prst="rect">
            <a:avLst/>
          </a:prstGeom>
          <a:noFill/>
        </p:spPr>
        <p:txBody>
          <a:bodyPr wrap="none" rtlCol="0">
            <a:spAutoFit/>
          </a:bodyPr>
          <a:lstStyle/>
          <a:p>
            <a:pPr algn="ctr"/>
            <a:r>
              <a:rPr lang="en-US" dirty="0" smtClean="0">
                <a:solidFill>
                  <a:srgbClr val="FF0000"/>
                </a:solidFill>
              </a:rPr>
              <a:t>EXPORTS</a:t>
            </a:r>
          </a:p>
          <a:p>
            <a:pPr algn="ctr"/>
            <a:r>
              <a:rPr lang="en-US" dirty="0" smtClean="0">
                <a:solidFill>
                  <a:srgbClr val="FF0000"/>
                </a:solidFill>
              </a:rPr>
              <a:t>Starts</a:t>
            </a:r>
            <a:endParaRPr lang="en-US" dirty="0">
              <a:solidFill>
                <a:srgbClr val="FF0000"/>
              </a:solidFill>
            </a:endParaRPr>
          </a:p>
        </p:txBody>
      </p:sp>
      <p:sp>
        <p:nvSpPr>
          <p:cNvPr id="48" name="TextBox 47"/>
          <p:cNvSpPr txBox="1"/>
          <p:nvPr/>
        </p:nvSpPr>
        <p:spPr>
          <a:xfrm>
            <a:off x="2480793" y="312917"/>
            <a:ext cx="184666" cy="369332"/>
          </a:xfrm>
          <a:prstGeom prst="rect">
            <a:avLst/>
          </a:prstGeom>
          <a:noFill/>
        </p:spPr>
        <p:txBody>
          <a:bodyPr wrap="none" rtlCol="0">
            <a:spAutoFit/>
          </a:bodyPr>
          <a:lstStyle/>
          <a:p>
            <a:endParaRPr lang="en-US" dirty="0"/>
          </a:p>
        </p:txBody>
      </p:sp>
      <p:cxnSp>
        <p:nvCxnSpPr>
          <p:cNvPr id="125" name="Straight Connector 124"/>
          <p:cNvCxnSpPr/>
          <p:nvPr/>
        </p:nvCxnSpPr>
        <p:spPr>
          <a:xfrm>
            <a:off x="7990058" y="1461264"/>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058773" y="400144"/>
            <a:ext cx="943901" cy="1001813"/>
          </a:xfrm>
          <a:prstGeom prst="rect">
            <a:avLst/>
          </a:prstGeom>
          <a:noFill/>
        </p:spPr>
        <p:txBody>
          <a:bodyPr wrap="none" rtlCol="0">
            <a:spAutoFit/>
          </a:bodyPr>
          <a:lstStyle/>
          <a:p>
            <a:pPr algn="r">
              <a:lnSpc>
                <a:spcPct val="110000"/>
              </a:lnSpc>
            </a:pPr>
            <a:r>
              <a:rPr lang="en-US" i="1" dirty="0" smtClean="0"/>
              <a:t>Floats</a:t>
            </a:r>
            <a:endParaRPr lang="en-US" dirty="0" smtClean="0"/>
          </a:p>
          <a:p>
            <a:pPr algn="r">
              <a:lnSpc>
                <a:spcPct val="110000"/>
              </a:lnSpc>
            </a:pPr>
            <a:r>
              <a:rPr lang="en-US" i="1" dirty="0" smtClean="0"/>
              <a:t>Gliders</a:t>
            </a:r>
          </a:p>
          <a:p>
            <a:pPr algn="r">
              <a:lnSpc>
                <a:spcPct val="110000"/>
              </a:lnSpc>
            </a:pPr>
            <a:r>
              <a:rPr lang="en-US" i="1" dirty="0" smtClean="0"/>
              <a:t>Process</a:t>
            </a:r>
          </a:p>
        </p:txBody>
      </p:sp>
      <p:sp>
        <p:nvSpPr>
          <p:cNvPr id="129" name="TextBox 128"/>
          <p:cNvSpPr txBox="1"/>
          <p:nvPr/>
        </p:nvSpPr>
        <p:spPr>
          <a:xfrm rot="18507783">
            <a:off x="5697316" y="4757897"/>
            <a:ext cx="1033155" cy="923330"/>
          </a:xfrm>
          <a:prstGeom prst="rect">
            <a:avLst/>
          </a:prstGeom>
          <a:noFill/>
        </p:spPr>
        <p:txBody>
          <a:bodyPr wrap="none" rtlCol="0">
            <a:spAutoFit/>
          </a:bodyPr>
          <a:lstStyle/>
          <a:p>
            <a:pPr algn="ctr"/>
            <a:r>
              <a:rPr lang="en-US" dirty="0" smtClean="0">
                <a:solidFill>
                  <a:srgbClr val="FF0000"/>
                </a:solidFill>
              </a:rPr>
              <a:t>EXPORTS</a:t>
            </a:r>
          </a:p>
          <a:p>
            <a:pPr algn="ctr"/>
            <a:r>
              <a:rPr lang="en-US" dirty="0" smtClean="0">
                <a:solidFill>
                  <a:srgbClr val="FF0000"/>
                </a:solidFill>
              </a:rPr>
              <a:t>Ends</a:t>
            </a:r>
          </a:p>
          <a:p>
            <a:pPr algn="ctr"/>
            <a:r>
              <a:rPr lang="en-US" dirty="0" smtClean="0">
                <a:solidFill>
                  <a:srgbClr val="FF0000"/>
                </a:solidFill>
              </a:rPr>
              <a:t>5 years</a:t>
            </a:r>
            <a:endParaRPr lang="en-US" dirty="0">
              <a:solidFill>
                <a:srgbClr val="FF0000"/>
              </a:solidFill>
            </a:endParaRPr>
          </a:p>
        </p:txBody>
      </p:sp>
      <p:sp>
        <p:nvSpPr>
          <p:cNvPr id="132" name="TextBox 131"/>
          <p:cNvSpPr txBox="1"/>
          <p:nvPr/>
        </p:nvSpPr>
        <p:spPr>
          <a:xfrm>
            <a:off x="5602100" y="2964759"/>
            <a:ext cx="3530959" cy="1306511"/>
          </a:xfrm>
          <a:prstGeom prst="rect">
            <a:avLst/>
          </a:prstGeom>
          <a:noFill/>
        </p:spPr>
        <p:txBody>
          <a:bodyPr wrap="none" rtlCol="0">
            <a:spAutoFit/>
          </a:bodyPr>
          <a:lstStyle/>
          <a:p>
            <a:pPr>
              <a:lnSpc>
                <a:spcPct val="110000"/>
              </a:lnSpc>
            </a:pPr>
            <a:r>
              <a:rPr lang="en-US" b="1" i="1" dirty="0" smtClean="0"/>
              <a:t>Autonomous Assets</a:t>
            </a:r>
          </a:p>
          <a:p>
            <a:pPr>
              <a:lnSpc>
                <a:spcPct val="110000"/>
              </a:lnSpc>
            </a:pPr>
            <a:r>
              <a:rPr lang="en-US" i="1" dirty="0" smtClean="0"/>
              <a:t>Floats: 3 types (Bio</a:t>
            </a:r>
            <a:r>
              <a:rPr lang="en-US" i="1" dirty="0"/>
              <a:t>-Argo; PSD; </a:t>
            </a:r>
            <a:r>
              <a:rPr lang="en-US" i="1" dirty="0" smtClean="0"/>
              <a:t>flux)</a:t>
            </a:r>
          </a:p>
          <a:p>
            <a:pPr>
              <a:lnSpc>
                <a:spcPct val="110000"/>
              </a:lnSpc>
            </a:pPr>
            <a:r>
              <a:rPr lang="en-US" i="1" dirty="0" smtClean="0"/>
              <a:t>Gliders: 2-Meso- &amp; 2-Process-scale</a:t>
            </a:r>
          </a:p>
          <a:p>
            <a:pPr>
              <a:lnSpc>
                <a:spcPct val="110000"/>
              </a:lnSpc>
            </a:pPr>
            <a:r>
              <a:rPr lang="en-US" i="1" dirty="0" smtClean="0"/>
              <a:t>Process: ML float, TS traps</a:t>
            </a:r>
            <a:endParaRPr lang="en-US" i="1" dirty="0"/>
          </a:p>
        </p:txBody>
      </p:sp>
      <p:sp>
        <p:nvSpPr>
          <p:cNvPr id="133" name="TextBox 132"/>
          <p:cNvSpPr txBox="1"/>
          <p:nvPr/>
        </p:nvSpPr>
        <p:spPr>
          <a:xfrm rot="18507783">
            <a:off x="6368849" y="1656944"/>
            <a:ext cx="529312" cy="584775"/>
          </a:xfrm>
          <a:prstGeom prst="rect">
            <a:avLst/>
          </a:prstGeom>
          <a:noFill/>
        </p:spPr>
        <p:txBody>
          <a:bodyPr wrap="none" rtlCol="0">
            <a:spAutoFit/>
          </a:bodyPr>
          <a:lstStyle/>
          <a:p>
            <a:r>
              <a:rPr lang="en-US" sz="1600" dirty="0" smtClean="0"/>
              <a:t>Mar</a:t>
            </a:r>
          </a:p>
          <a:p>
            <a:r>
              <a:rPr lang="en-US" sz="1600" dirty="0" smtClean="0"/>
              <a:t>[12]</a:t>
            </a:r>
            <a:endParaRPr lang="en-US" sz="1600" dirty="0"/>
          </a:p>
        </p:txBody>
      </p:sp>
      <p:cxnSp>
        <p:nvCxnSpPr>
          <p:cNvPr id="138" name="Straight Connector 137"/>
          <p:cNvCxnSpPr/>
          <p:nvPr/>
        </p:nvCxnSpPr>
        <p:spPr>
          <a:xfrm>
            <a:off x="5185558" y="1217799"/>
            <a:ext cx="1197972"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6351737" y="1144930"/>
            <a:ext cx="155295" cy="121467"/>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135781" y="83981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133871" y="1158398"/>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99057" y="3554613"/>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7147" y="3873193"/>
            <a:ext cx="155295" cy="121467"/>
          </a:xfrm>
          <a:prstGeom prst="ellipse">
            <a:avLst/>
          </a:prstGeom>
          <a:solidFill>
            <a:srgbClr val="2C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rot="18507783">
            <a:off x="3255003" y="4410912"/>
            <a:ext cx="529312" cy="584775"/>
          </a:xfrm>
          <a:prstGeom prst="rect">
            <a:avLst/>
          </a:prstGeom>
          <a:noFill/>
        </p:spPr>
        <p:txBody>
          <a:bodyPr wrap="none" rtlCol="0">
            <a:spAutoFit/>
          </a:bodyPr>
          <a:lstStyle/>
          <a:p>
            <a:r>
              <a:rPr lang="en-US" sz="1600" dirty="0" smtClean="0"/>
              <a:t>Mar</a:t>
            </a:r>
          </a:p>
          <a:p>
            <a:r>
              <a:rPr lang="en-US" sz="1600" dirty="0" smtClean="0"/>
              <a:t>[</a:t>
            </a:r>
            <a:r>
              <a:rPr lang="en-US" sz="1600" dirty="0"/>
              <a:t>1</a:t>
            </a:r>
            <a:r>
              <a:rPr lang="en-US" sz="1600" dirty="0" smtClean="0"/>
              <a:t>0]</a:t>
            </a:r>
            <a:endParaRPr lang="en-US" sz="1600" dirty="0"/>
          </a:p>
        </p:txBody>
      </p:sp>
      <p:cxnSp>
        <p:nvCxnSpPr>
          <p:cNvPr id="147" name="Straight Connector 146"/>
          <p:cNvCxnSpPr/>
          <p:nvPr/>
        </p:nvCxnSpPr>
        <p:spPr>
          <a:xfrm>
            <a:off x="2052458" y="3921615"/>
            <a:ext cx="1197972"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3218637" y="3848746"/>
            <a:ext cx="155295" cy="121467"/>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216727" y="3573826"/>
            <a:ext cx="155295" cy="121467"/>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1641822" y="1795845"/>
            <a:ext cx="1147943" cy="646331"/>
          </a:xfrm>
          <a:prstGeom prst="rect">
            <a:avLst/>
          </a:prstGeom>
          <a:noFill/>
        </p:spPr>
        <p:txBody>
          <a:bodyPr wrap="none" rtlCol="0">
            <a:spAutoFit/>
          </a:bodyPr>
          <a:lstStyle/>
          <a:p>
            <a:r>
              <a:rPr lang="en-US" dirty="0">
                <a:solidFill>
                  <a:srgbClr val="FF0000"/>
                </a:solidFill>
              </a:rPr>
              <a:t>D</a:t>
            </a:r>
            <a:r>
              <a:rPr lang="en-US" dirty="0" smtClean="0">
                <a:solidFill>
                  <a:srgbClr val="FF0000"/>
                </a:solidFill>
              </a:rPr>
              <a:t>ata mine</a:t>
            </a:r>
          </a:p>
          <a:p>
            <a:r>
              <a:rPr lang="en-US" dirty="0">
                <a:solidFill>
                  <a:srgbClr val="FF0000"/>
                </a:solidFill>
              </a:rPr>
              <a:t>M</a:t>
            </a:r>
            <a:r>
              <a:rPr lang="en-US" dirty="0" smtClean="0">
                <a:solidFill>
                  <a:srgbClr val="FF0000"/>
                </a:solidFill>
              </a:rPr>
              <a:t>odeling</a:t>
            </a:r>
            <a:endParaRPr lang="en-US" dirty="0">
              <a:solidFill>
                <a:srgbClr val="FF0000"/>
              </a:solidFill>
            </a:endParaRPr>
          </a:p>
        </p:txBody>
      </p:sp>
      <p:cxnSp>
        <p:nvCxnSpPr>
          <p:cNvPr id="152" name="Straight Connector 151"/>
          <p:cNvCxnSpPr/>
          <p:nvPr/>
        </p:nvCxnSpPr>
        <p:spPr>
          <a:xfrm>
            <a:off x="6133088" y="4181120"/>
            <a:ext cx="0" cy="492120"/>
          </a:xfrm>
          <a:prstGeom prst="line">
            <a:avLst/>
          </a:prstGeom>
          <a:ln w="25400">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70815" y="1463924"/>
            <a:ext cx="0" cy="541332"/>
          </a:xfrm>
          <a:prstGeom prst="line">
            <a:avLst/>
          </a:prstGeom>
          <a:ln w="254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6367401" y="1630624"/>
            <a:ext cx="155295" cy="121467"/>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234301" y="4342986"/>
            <a:ext cx="155295" cy="121467"/>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2723998" y="4379233"/>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50" idx="1"/>
          </p:cNvCxnSpPr>
          <p:nvPr/>
        </p:nvCxnSpPr>
        <p:spPr>
          <a:xfrm>
            <a:off x="1641822" y="2119011"/>
            <a:ext cx="1333730" cy="0"/>
          </a:xfrm>
          <a:prstGeom prst="line">
            <a:avLst/>
          </a:prstGeom>
          <a:ln w="25400">
            <a:solidFill>
              <a:srgbClr val="FF000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441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Grp="1" noChangeArrowheads="1"/>
          </p:cNvSpPr>
          <p:nvPr>
            <p:ph type="title"/>
          </p:nvPr>
        </p:nvSpPr>
        <p:spPr>
          <a:xfrm>
            <a:off x="76200" y="82708"/>
            <a:ext cx="8928099" cy="791843"/>
          </a:xfrm>
          <a:ln>
            <a:noFill/>
            <a:miter lim="800000"/>
            <a:headEnd/>
            <a:tailEnd/>
          </a:ln>
        </p:spPr>
        <p:txBody>
          <a:bodyPr>
            <a:normAutofit/>
          </a:bodyPr>
          <a:lstStyle/>
          <a:p>
            <a:r>
              <a:rPr lang="en-US" sz="4000" b="1" dirty="0" smtClean="0">
                <a:solidFill>
                  <a:srgbClr val="000090"/>
                </a:solidFill>
                <a:latin typeface="Arial"/>
                <a:cs typeface="Arial"/>
              </a:rPr>
              <a:t>EXPORTS: Observables</a:t>
            </a:r>
            <a:endParaRPr lang="en-US" sz="4000" b="1" dirty="0">
              <a:solidFill>
                <a:srgbClr val="000090"/>
              </a:solidFill>
              <a:latin typeface="Arial"/>
              <a:cs typeface="Arial"/>
            </a:endParaRPr>
          </a:p>
        </p:txBody>
      </p:sp>
      <p:pic>
        <p:nvPicPr>
          <p:cNvPr id="5" name="Picture 4"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pic>
        <p:nvPicPr>
          <p:cNvPr id="2" name="Picture 1" descr="Mask7.png"/>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908802" y="1219200"/>
            <a:ext cx="7473198" cy="5486034"/>
          </a:xfrm>
          <a:prstGeom prst="rect">
            <a:avLst/>
          </a:prstGeom>
        </p:spPr>
      </p:pic>
      <p:sp>
        <p:nvSpPr>
          <p:cNvPr id="3" name="TextBox 2"/>
          <p:cNvSpPr txBox="1"/>
          <p:nvPr/>
        </p:nvSpPr>
        <p:spPr>
          <a:xfrm>
            <a:off x="990600" y="768486"/>
            <a:ext cx="7543800" cy="461665"/>
          </a:xfrm>
          <a:prstGeom prst="rect">
            <a:avLst/>
          </a:prstGeom>
          <a:noFill/>
        </p:spPr>
        <p:txBody>
          <a:bodyPr wrap="square" rtlCol="0">
            <a:spAutoFit/>
          </a:bodyPr>
          <a:lstStyle/>
          <a:p>
            <a:r>
              <a:rPr lang="en-US" sz="2400" b="1" dirty="0" smtClean="0">
                <a:solidFill>
                  <a:srgbClr val="000090"/>
                </a:solidFill>
                <a:latin typeface="Arial"/>
                <a:cs typeface="Arial"/>
              </a:rPr>
              <a:t>Ecosystem Structure: Community Characteristics</a:t>
            </a:r>
            <a:endParaRPr lang="en-US" sz="2400" b="1" dirty="0">
              <a:solidFill>
                <a:srgbClr val="000090"/>
              </a:solidFill>
              <a:latin typeface="Arial"/>
              <a:cs typeface="Arial"/>
            </a:endParaRPr>
          </a:p>
        </p:txBody>
      </p:sp>
    </p:spTree>
    <p:extLst>
      <p:ext uri="{BB962C8B-B14F-4D97-AF65-F5344CB8AC3E}">
        <p14:creationId xmlns:p14="http://schemas.microsoft.com/office/powerpoint/2010/main" val="3765008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Grp="1" noChangeArrowheads="1"/>
          </p:cNvSpPr>
          <p:nvPr>
            <p:ph type="title"/>
          </p:nvPr>
        </p:nvSpPr>
        <p:spPr>
          <a:xfrm>
            <a:off x="76200" y="82708"/>
            <a:ext cx="8928099" cy="791843"/>
          </a:xfrm>
          <a:ln>
            <a:noFill/>
            <a:miter lim="800000"/>
            <a:headEnd/>
            <a:tailEnd/>
          </a:ln>
        </p:spPr>
        <p:txBody>
          <a:bodyPr>
            <a:normAutofit/>
          </a:bodyPr>
          <a:lstStyle/>
          <a:p>
            <a:r>
              <a:rPr lang="en-US" sz="4000" b="1" dirty="0" smtClean="0">
                <a:solidFill>
                  <a:srgbClr val="000090"/>
                </a:solidFill>
                <a:latin typeface="Arial"/>
                <a:cs typeface="Arial"/>
              </a:rPr>
              <a:t>EXPORTS: Observables</a:t>
            </a:r>
            <a:endParaRPr lang="en-US" sz="4000" b="1" dirty="0">
              <a:solidFill>
                <a:srgbClr val="000090"/>
              </a:solidFill>
              <a:latin typeface="Arial"/>
              <a:cs typeface="Arial"/>
            </a:endParaRPr>
          </a:p>
        </p:txBody>
      </p:sp>
      <p:pic>
        <p:nvPicPr>
          <p:cNvPr id="5" name="Picture 4"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pic>
        <p:nvPicPr>
          <p:cNvPr id="2" name="Picture 1" descr="Mask8.png"/>
          <p:cNvPicPr>
            <a:picLocks noChangeAspect="1"/>
          </p:cNvPicPr>
          <p:nvPr/>
        </p:nvPicPr>
        <p:blipFill>
          <a:blip r:embed="rId4">
            <a:alphaModFix amt="75000"/>
            <a:extLst>
              <a:ext uri="{28A0092B-C50C-407E-A947-70E740481C1C}">
                <a14:useLocalDpi xmlns:a14="http://schemas.microsoft.com/office/drawing/2010/main" val="0"/>
              </a:ext>
            </a:extLst>
          </a:blip>
          <a:stretch>
            <a:fillRect/>
          </a:stretch>
        </p:blipFill>
        <p:spPr>
          <a:xfrm>
            <a:off x="991087" y="1253096"/>
            <a:ext cx="7314713" cy="5528704"/>
          </a:xfrm>
          <a:prstGeom prst="rect">
            <a:avLst/>
          </a:prstGeom>
        </p:spPr>
      </p:pic>
      <p:sp>
        <p:nvSpPr>
          <p:cNvPr id="3" name="TextBox 2"/>
          <p:cNvSpPr txBox="1"/>
          <p:nvPr/>
        </p:nvSpPr>
        <p:spPr>
          <a:xfrm>
            <a:off x="907143" y="838200"/>
            <a:ext cx="7627257" cy="461665"/>
          </a:xfrm>
          <a:prstGeom prst="rect">
            <a:avLst/>
          </a:prstGeom>
          <a:noFill/>
        </p:spPr>
        <p:txBody>
          <a:bodyPr wrap="square" rtlCol="0">
            <a:spAutoFit/>
          </a:bodyPr>
          <a:lstStyle/>
          <a:p>
            <a:r>
              <a:rPr lang="en-US" sz="2400" b="1" dirty="0" smtClean="0">
                <a:solidFill>
                  <a:srgbClr val="000090"/>
                </a:solidFill>
                <a:latin typeface="Arial"/>
                <a:cs typeface="Arial"/>
              </a:rPr>
              <a:t>Ecosystem Function: Physiology, rates, processes</a:t>
            </a:r>
            <a:endParaRPr lang="en-US" sz="2400" b="1" dirty="0">
              <a:solidFill>
                <a:srgbClr val="000090"/>
              </a:solidFill>
              <a:latin typeface="Arial"/>
              <a:cs typeface="Arial"/>
            </a:endParaRPr>
          </a:p>
        </p:txBody>
      </p:sp>
    </p:spTree>
    <p:extLst>
      <p:ext uri="{BB962C8B-B14F-4D97-AF65-F5344CB8AC3E}">
        <p14:creationId xmlns:p14="http://schemas.microsoft.com/office/powerpoint/2010/main" val="11143669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Grp="1" noChangeArrowheads="1"/>
          </p:cNvSpPr>
          <p:nvPr>
            <p:ph type="title"/>
          </p:nvPr>
        </p:nvSpPr>
        <p:spPr>
          <a:xfrm>
            <a:off x="76200" y="82708"/>
            <a:ext cx="8928099" cy="791843"/>
          </a:xfrm>
          <a:ln>
            <a:noFill/>
            <a:miter lim="800000"/>
            <a:headEnd/>
            <a:tailEnd/>
          </a:ln>
        </p:spPr>
        <p:txBody>
          <a:bodyPr>
            <a:normAutofit/>
          </a:bodyPr>
          <a:lstStyle/>
          <a:p>
            <a:r>
              <a:rPr lang="en-US" sz="4000" b="1" dirty="0" smtClean="0">
                <a:solidFill>
                  <a:srgbClr val="000090"/>
                </a:solidFill>
                <a:latin typeface="Arial"/>
                <a:cs typeface="Arial"/>
              </a:rPr>
              <a:t>EXPORTS: Observables</a:t>
            </a:r>
            <a:endParaRPr lang="en-US" sz="4000" b="1" dirty="0">
              <a:solidFill>
                <a:srgbClr val="000090"/>
              </a:solidFill>
              <a:latin typeface="Arial"/>
              <a:cs typeface="Arial"/>
            </a:endParaRPr>
          </a:p>
        </p:txBody>
      </p:sp>
      <p:pic>
        <p:nvPicPr>
          <p:cNvPr id="5" name="Picture 4"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pic>
        <p:nvPicPr>
          <p:cNvPr id="2" name="Picture 1" descr="Mask6.png"/>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62000" y="1143000"/>
            <a:ext cx="7680448" cy="5638424"/>
          </a:xfrm>
          <a:prstGeom prst="rect">
            <a:avLst/>
          </a:prstGeom>
        </p:spPr>
      </p:pic>
      <p:sp>
        <p:nvSpPr>
          <p:cNvPr id="3" name="TextBox 2"/>
          <p:cNvSpPr txBox="1"/>
          <p:nvPr/>
        </p:nvSpPr>
        <p:spPr>
          <a:xfrm>
            <a:off x="549152" y="838200"/>
            <a:ext cx="7985248" cy="461665"/>
          </a:xfrm>
          <a:prstGeom prst="rect">
            <a:avLst/>
          </a:prstGeom>
          <a:noFill/>
        </p:spPr>
        <p:txBody>
          <a:bodyPr wrap="square" rtlCol="0">
            <a:spAutoFit/>
          </a:bodyPr>
          <a:lstStyle/>
          <a:p>
            <a:r>
              <a:rPr lang="en-US" sz="2400" b="1" dirty="0" smtClean="0">
                <a:solidFill>
                  <a:srgbClr val="000090"/>
                </a:solidFill>
                <a:latin typeface="Arial"/>
                <a:cs typeface="Arial"/>
              </a:rPr>
              <a:t>Multiple paths to export &amp; its attenuation with depth</a:t>
            </a:r>
            <a:endParaRPr lang="en-US" sz="2400" b="1" dirty="0">
              <a:solidFill>
                <a:srgbClr val="000090"/>
              </a:solidFill>
              <a:latin typeface="Arial"/>
              <a:cs typeface="Arial"/>
            </a:endParaRPr>
          </a:p>
        </p:txBody>
      </p:sp>
    </p:spTree>
    <p:extLst>
      <p:ext uri="{BB962C8B-B14F-4D97-AF65-F5344CB8AC3E}">
        <p14:creationId xmlns:p14="http://schemas.microsoft.com/office/powerpoint/2010/main" val="3088541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s Biological Pump figure Ver3.png"/>
          <p:cNvPicPr>
            <a:picLocks noChangeAspect="1"/>
          </p:cNvPicPr>
          <p:nvPr/>
        </p:nvPicPr>
        <p:blipFill>
          <a:blip r:embed="rId2">
            <a:alphaModFix amt="74000"/>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pic>
        <p:nvPicPr>
          <p:cNvPr id="4" name="Picture 3" descr="Mask9.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763991" y="1187437"/>
            <a:ext cx="7772400" cy="5511800"/>
          </a:xfrm>
          <a:prstGeom prst="rect">
            <a:avLst/>
          </a:prstGeom>
        </p:spPr>
      </p:pic>
      <p:sp>
        <p:nvSpPr>
          <p:cNvPr id="5" name="Rectangle 1026"/>
          <p:cNvSpPr txBox="1">
            <a:spLocks noChangeArrowheads="1"/>
          </p:cNvSpPr>
          <p:nvPr/>
        </p:nvSpPr>
        <p:spPr>
          <a:xfrm>
            <a:off x="76200" y="82708"/>
            <a:ext cx="8928099"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Observables</a:t>
            </a:r>
            <a:endParaRPr lang="en-US" sz="4000" b="1" dirty="0">
              <a:solidFill>
                <a:srgbClr val="000090"/>
              </a:solidFill>
              <a:latin typeface="Arial"/>
              <a:cs typeface="Arial"/>
            </a:endParaRPr>
          </a:p>
        </p:txBody>
      </p:sp>
      <p:sp>
        <p:nvSpPr>
          <p:cNvPr id="6" name="TextBox 5"/>
          <p:cNvSpPr txBox="1"/>
          <p:nvPr/>
        </p:nvSpPr>
        <p:spPr>
          <a:xfrm>
            <a:off x="2133600" y="757535"/>
            <a:ext cx="4876800" cy="461665"/>
          </a:xfrm>
          <a:prstGeom prst="rect">
            <a:avLst/>
          </a:prstGeom>
          <a:noFill/>
        </p:spPr>
        <p:txBody>
          <a:bodyPr wrap="square" rtlCol="0">
            <a:spAutoFit/>
          </a:bodyPr>
          <a:lstStyle/>
          <a:p>
            <a:r>
              <a:rPr lang="en-US" sz="2400" b="1" dirty="0" smtClean="0">
                <a:solidFill>
                  <a:srgbClr val="000090"/>
                </a:solidFill>
                <a:latin typeface="Arial"/>
                <a:cs typeface="Arial"/>
              </a:rPr>
              <a:t>Water Column Characterization</a:t>
            </a:r>
            <a:endParaRPr lang="en-US" sz="2400" b="1" dirty="0">
              <a:solidFill>
                <a:srgbClr val="000090"/>
              </a:solidFill>
              <a:latin typeface="Arial"/>
              <a:cs typeface="Arial"/>
            </a:endParaRPr>
          </a:p>
        </p:txBody>
      </p:sp>
      <p:sp>
        <p:nvSpPr>
          <p:cNvPr id="7" name="TextBox 6"/>
          <p:cNvSpPr txBox="1"/>
          <p:nvPr/>
        </p:nvSpPr>
        <p:spPr>
          <a:xfrm>
            <a:off x="1295400" y="2819400"/>
            <a:ext cx="5334000" cy="2908489"/>
          </a:xfrm>
          <a:prstGeom prst="rect">
            <a:avLst/>
          </a:prstGeom>
          <a:noFill/>
        </p:spPr>
        <p:txBody>
          <a:bodyPr wrap="square" rtlCol="0">
            <a:spAutoFit/>
          </a:bodyPr>
          <a:lstStyle/>
          <a:p>
            <a:r>
              <a:rPr lang="en-US" sz="2400" b="1" dirty="0" smtClean="0">
                <a:solidFill>
                  <a:srgbClr val="000090"/>
                </a:solidFill>
                <a:latin typeface="Arial"/>
                <a:cs typeface="Arial"/>
              </a:rPr>
              <a:t>Ocean Optics:</a:t>
            </a:r>
          </a:p>
          <a:p>
            <a:r>
              <a:rPr lang="en-US" sz="2400" dirty="0" smtClean="0">
                <a:solidFill>
                  <a:srgbClr val="000090"/>
                </a:solidFill>
                <a:latin typeface="Arial"/>
                <a:cs typeface="Arial"/>
              </a:rPr>
              <a:t>	</a:t>
            </a:r>
            <a:r>
              <a:rPr lang="en-US" sz="2400" dirty="0" err="1" smtClean="0">
                <a:solidFill>
                  <a:srgbClr val="000090"/>
                </a:solidFill>
                <a:latin typeface="Arial"/>
                <a:cs typeface="Arial"/>
              </a:rPr>
              <a:t>R</a:t>
            </a:r>
            <a:r>
              <a:rPr lang="en-US" sz="2400" baseline="-25000" dirty="0" err="1" smtClean="0">
                <a:solidFill>
                  <a:srgbClr val="000090"/>
                </a:solidFill>
                <a:latin typeface="Arial"/>
                <a:cs typeface="Arial"/>
              </a:rPr>
              <a:t>rs</a:t>
            </a:r>
            <a:r>
              <a:rPr lang="en-US" sz="2400" dirty="0" smtClean="0">
                <a:solidFill>
                  <a:srgbClr val="000090"/>
                </a:solidFill>
                <a:latin typeface="Arial"/>
                <a:cs typeface="Arial"/>
              </a:rPr>
              <a:t>(</a:t>
            </a:r>
            <a:r>
              <a:rPr lang="en-US" sz="2400" dirty="0" smtClean="0">
                <a:solidFill>
                  <a:srgbClr val="000090"/>
                </a:solidFill>
                <a:latin typeface="Symbol" charset="2"/>
                <a:cs typeface="Symbol" charset="2"/>
              </a:rPr>
              <a:t>l</a:t>
            </a:r>
            <a:r>
              <a:rPr lang="en-US" sz="2400" dirty="0" smtClean="0">
                <a:solidFill>
                  <a:srgbClr val="000090"/>
                </a:solidFill>
                <a:latin typeface="Arial"/>
                <a:cs typeface="Arial"/>
              </a:rPr>
              <a:t>), E</a:t>
            </a:r>
            <a:r>
              <a:rPr lang="en-US" sz="2400" baseline="-25000" dirty="0" smtClean="0">
                <a:solidFill>
                  <a:srgbClr val="000090"/>
                </a:solidFill>
                <a:latin typeface="Arial"/>
                <a:cs typeface="Arial"/>
              </a:rPr>
              <a:t>d</a:t>
            </a:r>
            <a:r>
              <a:rPr lang="en-US" sz="2400" dirty="0" smtClean="0">
                <a:solidFill>
                  <a:srgbClr val="000090"/>
                </a:solidFill>
                <a:latin typeface="Arial"/>
                <a:cs typeface="Arial"/>
              </a:rPr>
              <a:t>(</a:t>
            </a:r>
            <a:r>
              <a:rPr lang="en-US" sz="2400" dirty="0" err="1" smtClean="0">
                <a:solidFill>
                  <a:srgbClr val="000090"/>
                </a:solidFill>
                <a:latin typeface="Arial"/>
                <a:cs typeface="Arial"/>
              </a:rPr>
              <a:t>z,</a:t>
            </a:r>
            <a:r>
              <a:rPr lang="en-US" sz="2400" dirty="0" err="1" smtClean="0">
                <a:solidFill>
                  <a:srgbClr val="000090"/>
                </a:solidFill>
                <a:latin typeface="Symbol" charset="2"/>
                <a:cs typeface="Symbol" charset="2"/>
              </a:rPr>
              <a:t>l</a:t>
            </a:r>
            <a:r>
              <a:rPr lang="en-US" sz="2400" dirty="0" smtClean="0">
                <a:solidFill>
                  <a:srgbClr val="000090"/>
                </a:solidFill>
                <a:latin typeface="Arial"/>
                <a:cs typeface="Arial"/>
              </a:rPr>
              <a:t>), IOP’s, PSD, etc.</a:t>
            </a:r>
          </a:p>
          <a:p>
            <a:pPr>
              <a:spcBef>
                <a:spcPts val="600"/>
              </a:spcBef>
            </a:pPr>
            <a:r>
              <a:rPr lang="en-US" sz="2400" b="1" dirty="0" smtClean="0">
                <a:solidFill>
                  <a:srgbClr val="000090"/>
                </a:solidFill>
                <a:latin typeface="Arial"/>
                <a:cs typeface="Arial"/>
              </a:rPr>
              <a:t>Biogeochemistry:</a:t>
            </a:r>
          </a:p>
          <a:p>
            <a:r>
              <a:rPr lang="en-US" sz="2400" dirty="0" smtClean="0">
                <a:solidFill>
                  <a:srgbClr val="000090"/>
                </a:solidFill>
                <a:latin typeface="Arial"/>
                <a:cs typeface="Arial"/>
              </a:rPr>
              <a:t>	Nuts, DIC, DOC, POC, PIC, etc.</a:t>
            </a:r>
          </a:p>
          <a:p>
            <a:pPr>
              <a:spcBef>
                <a:spcPts val="600"/>
              </a:spcBef>
            </a:pPr>
            <a:r>
              <a:rPr lang="en-US" sz="2400" b="1" dirty="0" smtClean="0">
                <a:solidFill>
                  <a:srgbClr val="000090"/>
                </a:solidFill>
                <a:latin typeface="Arial"/>
                <a:cs typeface="Arial"/>
              </a:rPr>
              <a:t>Physical Oceanography:</a:t>
            </a:r>
            <a:endParaRPr lang="en-US" sz="2400" b="1" dirty="0">
              <a:solidFill>
                <a:srgbClr val="000090"/>
              </a:solidFill>
              <a:latin typeface="Arial"/>
              <a:cs typeface="Arial"/>
            </a:endParaRPr>
          </a:p>
          <a:p>
            <a:r>
              <a:rPr lang="en-US" sz="2400" dirty="0">
                <a:solidFill>
                  <a:srgbClr val="000090"/>
                </a:solidFill>
                <a:latin typeface="Arial"/>
                <a:cs typeface="Arial"/>
              </a:rPr>
              <a:t>	</a:t>
            </a:r>
            <a:r>
              <a:rPr lang="en-US" sz="2400" dirty="0" smtClean="0">
                <a:solidFill>
                  <a:srgbClr val="000090"/>
                </a:solidFill>
                <a:latin typeface="Arial"/>
                <a:cs typeface="Arial"/>
              </a:rPr>
              <a:t>T, S, horizontal velocity, etc.</a:t>
            </a:r>
          </a:p>
          <a:p>
            <a:pPr>
              <a:spcBef>
                <a:spcPts val="600"/>
              </a:spcBef>
            </a:pPr>
            <a:endParaRPr lang="en-US" sz="2400" b="1" dirty="0">
              <a:solidFill>
                <a:srgbClr val="000090"/>
              </a:solidFill>
              <a:latin typeface="Arial"/>
              <a:cs typeface="Arial"/>
            </a:endParaRPr>
          </a:p>
        </p:txBody>
      </p:sp>
    </p:spTree>
    <p:extLst>
      <p:ext uri="{BB962C8B-B14F-4D97-AF65-F5344CB8AC3E}">
        <p14:creationId xmlns:p14="http://schemas.microsoft.com/office/powerpoint/2010/main" val="17533260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64783" y="90713"/>
            <a:ext cx="8414320"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Numerical Modeling</a:t>
            </a:r>
            <a:endParaRPr lang="en-US" sz="4000" b="1" dirty="0">
              <a:solidFill>
                <a:srgbClr val="000090"/>
              </a:solidFill>
              <a:latin typeface="Arial"/>
              <a:cs typeface="Arial"/>
            </a:endParaRPr>
          </a:p>
        </p:txBody>
      </p:sp>
      <p:pic>
        <p:nvPicPr>
          <p:cNvPr id="3" name="Picture 2" descr="EXPORTS_model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6188"/>
            <a:ext cx="7876069" cy="6091812"/>
          </a:xfrm>
          <a:prstGeom prst="rect">
            <a:avLst/>
          </a:prstGeom>
        </p:spPr>
      </p:pic>
    </p:spTree>
    <p:extLst>
      <p:ext uri="{BB962C8B-B14F-4D97-AF65-F5344CB8AC3E}">
        <p14:creationId xmlns:p14="http://schemas.microsoft.com/office/powerpoint/2010/main" val="28276751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64783" y="90713"/>
            <a:ext cx="8414320"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Technical Readiness</a:t>
            </a:r>
            <a:endParaRPr lang="en-US" sz="4000" b="1" dirty="0">
              <a:solidFill>
                <a:srgbClr val="000090"/>
              </a:solidFill>
              <a:latin typeface="Arial"/>
              <a:cs typeface="Arial"/>
            </a:endParaRPr>
          </a:p>
        </p:txBody>
      </p:sp>
      <p:grpSp>
        <p:nvGrpSpPr>
          <p:cNvPr id="18" name="Group 17"/>
          <p:cNvGrpSpPr/>
          <p:nvPr/>
        </p:nvGrpSpPr>
        <p:grpSpPr>
          <a:xfrm>
            <a:off x="152400" y="914400"/>
            <a:ext cx="8839199" cy="1143000"/>
            <a:chOff x="353060" y="914400"/>
            <a:chExt cx="8426043" cy="1143000"/>
          </a:xfrm>
        </p:grpSpPr>
        <p:sp>
          <p:nvSpPr>
            <p:cNvPr id="4" name="Rounded Rectangle 3"/>
            <p:cNvSpPr/>
            <p:nvPr/>
          </p:nvSpPr>
          <p:spPr>
            <a:xfrm>
              <a:off x="364783" y="914400"/>
              <a:ext cx="8414320" cy="1143000"/>
            </a:xfrm>
            <a:prstGeom prst="roundRect">
              <a:avLst/>
            </a:prstGeom>
            <a:solidFill>
              <a:schemeClr val="accent2">
                <a:lumMod val="20000"/>
                <a:lumOff val="8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3060" y="990600"/>
              <a:ext cx="8414320" cy="954107"/>
            </a:xfrm>
            <a:prstGeom prst="rect">
              <a:avLst/>
            </a:prstGeom>
            <a:noFill/>
          </p:spPr>
          <p:txBody>
            <a:bodyPr wrap="square" rtlCol="0">
              <a:spAutoFit/>
            </a:bodyPr>
            <a:lstStyle/>
            <a:p>
              <a:pPr lvl="0" algn="ctr">
                <a:spcBef>
                  <a:spcPts val="2568"/>
                </a:spcBef>
              </a:pPr>
              <a:r>
                <a:rPr lang="en-US" sz="2800" dirty="0" smtClean="0">
                  <a:solidFill>
                    <a:srgbClr val="800000"/>
                  </a:solidFill>
                  <a:latin typeface="Arial"/>
                  <a:cs typeface="Arial"/>
                </a:rPr>
                <a:t>EXPORTS </a:t>
              </a:r>
              <a:r>
                <a:rPr lang="en-US" sz="2800" b="1" dirty="0" smtClean="0">
                  <a:solidFill>
                    <a:srgbClr val="800000"/>
                  </a:solidFill>
                  <a:latin typeface="Arial"/>
                  <a:cs typeface="Arial"/>
                </a:rPr>
                <a:t>can</a:t>
              </a:r>
              <a:r>
                <a:rPr lang="en-US" sz="2800" dirty="0" smtClean="0">
                  <a:solidFill>
                    <a:srgbClr val="800000"/>
                  </a:solidFill>
                  <a:latin typeface="Arial"/>
                  <a:cs typeface="Arial"/>
                </a:rPr>
                <a:t> answer its science questions with present technology</a:t>
              </a:r>
            </a:p>
          </p:txBody>
        </p:sp>
      </p:grpSp>
      <p:sp>
        <p:nvSpPr>
          <p:cNvPr id="6" name="Rounded Rectangle 5"/>
          <p:cNvSpPr/>
          <p:nvPr/>
        </p:nvSpPr>
        <p:spPr>
          <a:xfrm>
            <a:off x="152400" y="2209800"/>
            <a:ext cx="8839199" cy="4495800"/>
          </a:xfrm>
          <a:prstGeom prst="roundRect">
            <a:avLst/>
          </a:prstGeom>
          <a:solidFill>
            <a:schemeClr val="accent5">
              <a:lumMod val="40000"/>
              <a:lumOff val="6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90600" y="2209800"/>
            <a:ext cx="7162800" cy="584776"/>
          </a:xfrm>
          <a:prstGeom prst="rect">
            <a:avLst/>
          </a:prstGeom>
          <a:noFill/>
        </p:spPr>
        <p:txBody>
          <a:bodyPr wrap="square" rtlCol="0">
            <a:spAutoFit/>
          </a:bodyPr>
          <a:lstStyle/>
          <a:p>
            <a:r>
              <a:rPr lang="en-US" sz="3200" b="1" dirty="0" smtClean="0">
                <a:solidFill>
                  <a:schemeClr val="accent5">
                    <a:lumMod val="50000"/>
                  </a:schemeClr>
                </a:solidFill>
                <a:latin typeface="Arial"/>
                <a:cs typeface="Arial"/>
              </a:rPr>
              <a:t>Improvements that would be nice…</a:t>
            </a:r>
            <a:endParaRPr lang="en-US" sz="3200" b="1" dirty="0">
              <a:solidFill>
                <a:schemeClr val="accent5">
                  <a:lumMod val="50000"/>
                </a:schemeClr>
              </a:solidFill>
              <a:latin typeface="Arial"/>
              <a:cs typeface="Arial"/>
            </a:endParaRPr>
          </a:p>
        </p:txBody>
      </p:sp>
      <p:sp>
        <p:nvSpPr>
          <p:cNvPr id="9" name="TextBox 8"/>
          <p:cNvSpPr txBox="1"/>
          <p:nvPr/>
        </p:nvSpPr>
        <p:spPr>
          <a:xfrm>
            <a:off x="304800" y="2906554"/>
            <a:ext cx="8686799" cy="3693319"/>
          </a:xfrm>
          <a:prstGeom prst="rect">
            <a:avLst/>
          </a:prstGeom>
          <a:noFill/>
        </p:spPr>
        <p:txBody>
          <a:bodyPr wrap="square" rtlCol="0">
            <a:spAutoFit/>
          </a:bodyPr>
          <a:lstStyle/>
          <a:p>
            <a:r>
              <a:rPr lang="en-US" sz="2400" b="1" dirty="0" smtClean="0">
                <a:solidFill>
                  <a:schemeClr val="accent5">
                    <a:lumMod val="50000"/>
                  </a:schemeClr>
                </a:solidFill>
                <a:latin typeface="Arial"/>
                <a:cs typeface="Arial"/>
              </a:rPr>
              <a:t>Experimental Logistics</a:t>
            </a:r>
            <a:r>
              <a:rPr lang="en-US" sz="2400" dirty="0" smtClean="0">
                <a:solidFill>
                  <a:schemeClr val="accent5">
                    <a:lumMod val="50000"/>
                  </a:schemeClr>
                </a:solidFill>
                <a:latin typeface="Arial"/>
                <a:cs typeface="Arial"/>
              </a:rPr>
              <a:t>: </a:t>
            </a:r>
          </a:p>
          <a:p>
            <a:r>
              <a:rPr lang="en-US" sz="2400" dirty="0">
                <a:solidFill>
                  <a:schemeClr val="accent5">
                    <a:lumMod val="50000"/>
                  </a:schemeClr>
                </a:solidFill>
                <a:latin typeface="Arial"/>
                <a:cs typeface="Arial"/>
              </a:rPr>
              <a:t>	</a:t>
            </a:r>
            <a:r>
              <a:rPr lang="en-US" sz="2400" dirty="0" smtClean="0">
                <a:solidFill>
                  <a:schemeClr val="accent5">
                    <a:lumMod val="50000"/>
                  </a:schemeClr>
                </a:solidFill>
                <a:latin typeface="Arial"/>
                <a:cs typeface="Arial"/>
              </a:rPr>
              <a:t>OSSE’s &amp; tools for coordinating sampling, etc.</a:t>
            </a:r>
          </a:p>
          <a:p>
            <a:endParaRPr lang="en-US" sz="1400" dirty="0" smtClean="0">
              <a:solidFill>
                <a:schemeClr val="accent5">
                  <a:lumMod val="50000"/>
                </a:schemeClr>
              </a:solidFill>
              <a:latin typeface="Arial"/>
              <a:cs typeface="Arial"/>
            </a:endParaRPr>
          </a:p>
          <a:p>
            <a:r>
              <a:rPr lang="en-US" sz="2400" b="1" dirty="0" smtClean="0">
                <a:solidFill>
                  <a:schemeClr val="accent5">
                    <a:lumMod val="50000"/>
                  </a:schemeClr>
                </a:solidFill>
                <a:latin typeface="Arial"/>
                <a:cs typeface="Arial"/>
              </a:rPr>
              <a:t>Rapid Plankton Characterization</a:t>
            </a:r>
            <a:r>
              <a:rPr lang="en-US" sz="2400" dirty="0">
                <a:solidFill>
                  <a:schemeClr val="accent5">
                    <a:lumMod val="50000"/>
                  </a:schemeClr>
                </a:solidFill>
                <a:latin typeface="Arial"/>
                <a:cs typeface="Arial"/>
              </a:rPr>
              <a:t>: </a:t>
            </a:r>
          </a:p>
          <a:p>
            <a:r>
              <a:rPr lang="en-US" sz="2400" dirty="0" smtClean="0">
                <a:solidFill>
                  <a:schemeClr val="accent5">
                    <a:lumMod val="50000"/>
                  </a:schemeClr>
                </a:solidFill>
                <a:latin typeface="Arial"/>
                <a:cs typeface="Arial"/>
              </a:rPr>
              <a:t>	-</a:t>
            </a:r>
            <a:r>
              <a:rPr lang="en-US" sz="2400" dirty="0" err="1">
                <a:solidFill>
                  <a:schemeClr val="accent5">
                    <a:lumMod val="50000"/>
                  </a:schemeClr>
                </a:solidFill>
                <a:latin typeface="Arial"/>
                <a:cs typeface="Arial"/>
              </a:rPr>
              <a:t>omics</a:t>
            </a:r>
            <a:r>
              <a:rPr lang="en-US" sz="2400" dirty="0">
                <a:solidFill>
                  <a:schemeClr val="accent5">
                    <a:lumMod val="50000"/>
                  </a:schemeClr>
                </a:solidFill>
                <a:latin typeface="Arial"/>
                <a:cs typeface="Arial"/>
              </a:rPr>
              <a:t>, imaging, acoustics, </a:t>
            </a:r>
            <a:r>
              <a:rPr lang="en-US" sz="2400" dirty="0" smtClean="0">
                <a:solidFill>
                  <a:schemeClr val="accent5">
                    <a:lumMod val="50000"/>
                  </a:schemeClr>
                </a:solidFill>
                <a:latin typeface="Arial"/>
                <a:cs typeface="Arial"/>
              </a:rPr>
              <a:t>cell sorting, etc.</a:t>
            </a:r>
          </a:p>
          <a:p>
            <a:endParaRPr lang="en-US" sz="1400" dirty="0" smtClean="0">
              <a:solidFill>
                <a:schemeClr val="accent5">
                  <a:lumMod val="50000"/>
                </a:schemeClr>
              </a:solidFill>
              <a:latin typeface="Arial"/>
              <a:cs typeface="Arial"/>
            </a:endParaRPr>
          </a:p>
          <a:p>
            <a:r>
              <a:rPr lang="en-US" sz="2400" b="1" dirty="0" smtClean="0">
                <a:solidFill>
                  <a:schemeClr val="accent5">
                    <a:lumMod val="50000"/>
                  </a:schemeClr>
                </a:solidFill>
                <a:latin typeface="Arial"/>
                <a:cs typeface="Arial"/>
              </a:rPr>
              <a:t>Sensors </a:t>
            </a:r>
            <a:r>
              <a:rPr lang="en-US" sz="2400" b="1" dirty="0">
                <a:solidFill>
                  <a:schemeClr val="accent5">
                    <a:lumMod val="50000"/>
                  </a:schemeClr>
                </a:solidFill>
                <a:latin typeface="Arial"/>
                <a:cs typeface="Arial"/>
              </a:rPr>
              <a:t>for Autonomous </a:t>
            </a:r>
            <a:r>
              <a:rPr lang="en-US" sz="2400" b="1" dirty="0" smtClean="0">
                <a:solidFill>
                  <a:schemeClr val="accent5">
                    <a:lumMod val="50000"/>
                  </a:schemeClr>
                </a:solidFill>
                <a:latin typeface="Arial"/>
                <a:cs typeface="Arial"/>
              </a:rPr>
              <a:t>Platforms</a:t>
            </a:r>
            <a:r>
              <a:rPr lang="en-US" sz="2400" dirty="0" smtClean="0">
                <a:solidFill>
                  <a:schemeClr val="accent5">
                    <a:lumMod val="50000"/>
                  </a:schemeClr>
                </a:solidFill>
                <a:latin typeface="Arial"/>
                <a:cs typeface="Arial"/>
              </a:rPr>
              <a:t>: </a:t>
            </a:r>
            <a:endParaRPr lang="en-US" sz="2400" dirty="0">
              <a:solidFill>
                <a:schemeClr val="accent5">
                  <a:lumMod val="50000"/>
                </a:schemeClr>
              </a:solidFill>
              <a:latin typeface="Arial"/>
              <a:cs typeface="Arial"/>
            </a:endParaRPr>
          </a:p>
          <a:p>
            <a:r>
              <a:rPr lang="en-US" sz="2400" dirty="0" smtClean="0">
                <a:solidFill>
                  <a:schemeClr val="accent5">
                    <a:lumMod val="50000"/>
                  </a:schemeClr>
                </a:solidFill>
                <a:latin typeface="Arial"/>
                <a:cs typeface="Arial"/>
              </a:rPr>
              <a:t>	Zooplankton </a:t>
            </a:r>
            <a:r>
              <a:rPr lang="en-US" sz="2400" dirty="0">
                <a:solidFill>
                  <a:schemeClr val="accent5">
                    <a:lumMod val="50000"/>
                  </a:schemeClr>
                </a:solidFill>
                <a:latin typeface="Arial"/>
                <a:cs typeface="Arial"/>
              </a:rPr>
              <a:t>abundance/composition, DIC, </a:t>
            </a:r>
            <a:r>
              <a:rPr lang="en-US" sz="2400" dirty="0" smtClean="0">
                <a:solidFill>
                  <a:schemeClr val="accent5">
                    <a:lumMod val="50000"/>
                  </a:schemeClr>
                </a:solidFill>
                <a:latin typeface="Arial"/>
                <a:cs typeface="Arial"/>
              </a:rPr>
              <a:t>DOC, PSD, </a:t>
            </a:r>
            <a:r>
              <a:rPr lang="en-US" sz="2400" dirty="0">
                <a:solidFill>
                  <a:schemeClr val="accent5">
                    <a:lumMod val="50000"/>
                  </a:schemeClr>
                </a:solidFill>
                <a:latin typeface="Arial"/>
                <a:cs typeface="Arial"/>
              </a:rPr>
              <a:t>etc</a:t>
            </a:r>
            <a:r>
              <a:rPr lang="en-US" sz="2400" dirty="0" smtClean="0">
                <a:solidFill>
                  <a:schemeClr val="accent5">
                    <a:lumMod val="50000"/>
                  </a:schemeClr>
                </a:solidFill>
                <a:latin typeface="Arial"/>
                <a:cs typeface="Arial"/>
              </a:rPr>
              <a:t>.</a:t>
            </a:r>
          </a:p>
          <a:p>
            <a:endParaRPr lang="en-US" sz="1400" dirty="0" smtClean="0">
              <a:solidFill>
                <a:schemeClr val="accent5">
                  <a:lumMod val="50000"/>
                </a:schemeClr>
              </a:solidFill>
              <a:latin typeface="Arial"/>
              <a:cs typeface="Arial"/>
            </a:endParaRPr>
          </a:p>
          <a:p>
            <a:r>
              <a:rPr lang="en-US" sz="2400" b="1" dirty="0" smtClean="0">
                <a:solidFill>
                  <a:schemeClr val="accent5">
                    <a:lumMod val="50000"/>
                  </a:schemeClr>
                </a:solidFill>
                <a:latin typeface="Arial"/>
                <a:cs typeface="Arial"/>
              </a:rPr>
              <a:t>Optical </a:t>
            </a:r>
            <a:r>
              <a:rPr lang="en-US" sz="2400" b="1" dirty="0">
                <a:solidFill>
                  <a:schemeClr val="accent5">
                    <a:lumMod val="50000"/>
                  </a:schemeClr>
                </a:solidFill>
                <a:latin typeface="Arial"/>
                <a:cs typeface="Arial"/>
              </a:rPr>
              <a:t>Instrumentation </a:t>
            </a:r>
            <a:r>
              <a:rPr lang="en-US" sz="2400" dirty="0">
                <a:solidFill>
                  <a:schemeClr val="accent5">
                    <a:lumMod val="50000"/>
                  </a:schemeClr>
                </a:solidFill>
                <a:latin typeface="Arial"/>
                <a:cs typeface="Arial"/>
              </a:rPr>
              <a:t>(aimed </a:t>
            </a:r>
            <a:r>
              <a:rPr lang="en-US" sz="2400" dirty="0" smtClean="0">
                <a:solidFill>
                  <a:schemeClr val="accent5">
                    <a:lumMod val="50000"/>
                  </a:schemeClr>
                </a:solidFill>
                <a:latin typeface="Arial"/>
                <a:cs typeface="Arial"/>
              </a:rPr>
              <a:t>for PACE</a:t>
            </a:r>
            <a:r>
              <a:rPr lang="en-US" sz="2400" dirty="0">
                <a:solidFill>
                  <a:schemeClr val="accent5">
                    <a:lumMod val="50000"/>
                  </a:schemeClr>
                </a:solidFill>
                <a:latin typeface="Arial"/>
                <a:cs typeface="Arial"/>
              </a:rPr>
              <a:t>):</a:t>
            </a:r>
          </a:p>
          <a:p>
            <a:r>
              <a:rPr lang="en-US" sz="2400" dirty="0" smtClean="0">
                <a:solidFill>
                  <a:schemeClr val="accent5">
                    <a:lumMod val="50000"/>
                  </a:schemeClr>
                </a:solidFill>
                <a:latin typeface="Arial"/>
                <a:cs typeface="Arial"/>
              </a:rPr>
              <a:t>	</a:t>
            </a:r>
            <a:r>
              <a:rPr lang="en-US" sz="2400" dirty="0" err="1" smtClean="0">
                <a:solidFill>
                  <a:schemeClr val="accent5">
                    <a:lumMod val="50000"/>
                  </a:schemeClr>
                </a:solidFill>
                <a:latin typeface="Arial"/>
                <a:cs typeface="Arial"/>
              </a:rPr>
              <a:t>Hyperspectral</a:t>
            </a:r>
            <a:r>
              <a:rPr lang="en-US" sz="2400" dirty="0" smtClean="0">
                <a:solidFill>
                  <a:schemeClr val="accent5">
                    <a:lumMod val="50000"/>
                  </a:schemeClr>
                </a:solidFill>
                <a:latin typeface="Arial"/>
                <a:cs typeface="Arial"/>
              </a:rPr>
              <a:t> </a:t>
            </a:r>
            <a:r>
              <a:rPr lang="en-US" sz="2400" dirty="0">
                <a:solidFill>
                  <a:schemeClr val="accent5">
                    <a:lumMod val="50000"/>
                  </a:schemeClr>
                </a:solidFill>
                <a:latin typeface="Arial"/>
                <a:cs typeface="Arial"/>
              </a:rPr>
              <a:t>reflectance, UV </a:t>
            </a:r>
            <a:r>
              <a:rPr lang="en-US" sz="2400" dirty="0" smtClean="0">
                <a:solidFill>
                  <a:schemeClr val="accent5">
                    <a:lumMod val="50000"/>
                  </a:schemeClr>
                </a:solidFill>
                <a:latin typeface="Arial"/>
                <a:cs typeface="Arial"/>
              </a:rPr>
              <a:t>IOP’s, </a:t>
            </a:r>
            <a:r>
              <a:rPr lang="en-US" sz="2400" dirty="0">
                <a:solidFill>
                  <a:schemeClr val="accent5">
                    <a:lumMod val="50000"/>
                  </a:schemeClr>
                </a:solidFill>
                <a:latin typeface="Arial"/>
                <a:cs typeface="Arial"/>
              </a:rPr>
              <a:t>etc</a:t>
            </a:r>
            <a:r>
              <a:rPr lang="en-US" sz="2400" dirty="0" smtClean="0">
                <a:solidFill>
                  <a:schemeClr val="accent5">
                    <a:lumMod val="50000"/>
                  </a:schemeClr>
                </a:solidFill>
                <a:latin typeface="Arial"/>
                <a:cs typeface="Arial"/>
              </a:rPr>
              <a:t>.</a:t>
            </a:r>
            <a:endParaRPr lang="en-US" sz="2400" dirty="0">
              <a:solidFill>
                <a:schemeClr val="accent5">
                  <a:lumMod val="50000"/>
                </a:schemeClr>
              </a:solidFill>
              <a:latin typeface="Arial"/>
              <a:cs typeface="Arial"/>
            </a:endParaRPr>
          </a:p>
        </p:txBody>
      </p:sp>
    </p:spTree>
    <p:extLst>
      <p:ext uri="{BB962C8B-B14F-4D97-AF65-F5344CB8AC3E}">
        <p14:creationId xmlns:p14="http://schemas.microsoft.com/office/powerpoint/2010/main" val="14912032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1194932"/>
              </p:ext>
            </p:extLst>
          </p:nvPr>
        </p:nvGraphicFramePr>
        <p:xfrm>
          <a:off x="724650" y="1553865"/>
          <a:ext cx="7696200" cy="513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1026"/>
          <p:cNvSpPr txBox="1">
            <a:spLocks noChangeArrowheads="1"/>
          </p:cNvSpPr>
          <p:nvPr/>
        </p:nvSpPr>
        <p:spPr>
          <a:xfrm>
            <a:off x="152400" y="90713"/>
            <a:ext cx="8915400" cy="791843"/>
          </a:xfrm>
          <a:prstGeom prst="rect">
            <a:avLst/>
          </a:prstGeom>
          <a:ln>
            <a:noFill/>
            <a:miter lim="800000"/>
            <a:headEnd/>
            <a:tailEnd/>
          </a:ln>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a:t>
            </a:r>
            <a:r>
              <a:rPr lang="en-US" sz="4000" b="1" i="1" dirty="0" smtClean="0">
                <a:solidFill>
                  <a:srgbClr val="FF0000"/>
                </a:solidFill>
                <a:latin typeface="Arial"/>
                <a:cs typeface="Arial"/>
              </a:rPr>
              <a:t>Notional</a:t>
            </a:r>
            <a:r>
              <a:rPr lang="en-US" sz="4000" b="1" dirty="0" smtClean="0">
                <a:solidFill>
                  <a:srgbClr val="000090"/>
                </a:solidFill>
                <a:latin typeface="Arial"/>
                <a:cs typeface="Arial"/>
              </a:rPr>
              <a:t> Budget: $53M, 5 years </a:t>
            </a:r>
            <a:endParaRPr lang="en-US" sz="4000" b="1" dirty="0">
              <a:solidFill>
                <a:srgbClr val="000090"/>
              </a:solidFill>
              <a:latin typeface="Arial"/>
              <a:cs typeface="Arial"/>
            </a:endParaRPr>
          </a:p>
        </p:txBody>
      </p:sp>
      <p:sp>
        <p:nvSpPr>
          <p:cNvPr id="4" name="TextBox 3"/>
          <p:cNvSpPr txBox="1"/>
          <p:nvPr/>
        </p:nvSpPr>
        <p:spPr>
          <a:xfrm>
            <a:off x="6629400" y="5234734"/>
            <a:ext cx="2286000" cy="1569660"/>
          </a:xfrm>
          <a:prstGeom prst="rect">
            <a:avLst/>
          </a:prstGeom>
          <a:noFill/>
        </p:spPr>
        <p:txBody>
          <a:bodyPr wrap="square" rtlCol="0">
            <a:spAutoFit/>
          </a:bodyPr>
          <a:lstStyle/>
          <a:p>
            <a:r>
              <a:rPr lang="en-US" sz="2400" b="1" dirty="0" smtClean="0">
                <a:solidFill>
                  <a:schemeClr val="tx2"/>
                </a:solidFill>
                <a:latin typeface="Arial"/>
                <a:cs typeface="Arial"/>
              </a:rPr>
              <a:t>Investigators: </a:t>
            </a:r>
          </a:p>
          <a:p>
            <a:r>
              <a:rPr lang="en-US" sz="2400" dirty="0" smtClean="0">
                <a:latin typeface="Arial"/>
                <a:cs typeface="Arial"/>
              </a:rPr>
              <a:t>20 PI groups &amp; equipment </a:t>
            </a:r>
          </a:p>
          <a:p>
            <a:r>
              <a:rPr lang="en-US" sz="2400" dirty="0" smtClean="0">
                <a:latin typeface="Arial"/>
                <a:cs typeface="Arial"/>
              </a:rPr>
              <a:t>$27 million</a:t>
            </a:r>
            <a:endParaRPr lang="en-US" sz="2400" dirty="0">
              <a:latin typeface="Arial"/>
              <a:cs typeface="Arial"/>
            </a:endParaRPr>
          </a:p>
        </p:txBody>
      </p:sp>
      <p:sp>
        <p:nvSpPr>
          <p:cNvPr id="5" name="TextBox 4"/>
          <p:cNvSpPr txBox="1"/>
          <p:nvPr/>
        </p:nvSpPr>
        <p:spPr>
          <a:xfrm>
            <a:off x="6096000" y="3881735"/>
            <a:ext cx="822097" cy="461665"/>
          </a:xfrm>
          <a:prstGeom prst="rect">
            <a:avLst/>
          </a:prstGeom>
          <a:noFill/>
        </p:spPr>
        <p:txBody>
          <a:bodyPr wrap="square" rtlCol="0">
            <a:spAutoFit/>
          </a:bodyPr>
          <a:lstStyle/>
          <a:p>
            <a:r>
              <a:rPr lang="en-US" sz="2400" dirty="0" smtClean="0">
                <a:latin typeface="Arial"/>
                <a:cs typeface="Arial"/>
              </a:rPr>
              <a:t>52%</a:t>
            </a:r>
            <a:endParaRPr lang="en-US" sz="2400" dirty="0">
              <a:latin typeface="Arial"/>
              <a:cs typeface="Arial"/>
            </a:endParaRPr>
          </a:p>
        </p:txBody>
      </p:sp>
      <p:sp>
        <p:nvSpPr>
          <p:cNvPr id="6" name="TextBox 5"/>
          <p:cNvSpPr txBox="1"/>
          <p:nvPr/>
        </p:nvSpPr>
        <p:spPr>
          <a:xfrm>
            <a:off x="152400" y="5196027"/>
            <a:ext cx="2819400" cy="1569660"/>
          </a:xfrm>
          <a:prstGeom prst="rect">
            <a:avLst/>
          </a:prstGeom>
          <a:noFill/>
        </p:spPr>
        <p:txBody>
          <a:bodyPr wrap="square" rtlCol="0">
            <a:spAutoFit/>
          </a:bodyPr>
          <a:lstStyle/>
          <a:p>
            <a:r>
              <a:rPr lang="en-US" sz="2400" b="1" dirty="0" smtClean="0">
                <a:solidFill>
                  <a:schemeClr val="accent2">
                    <a:lumMod val="50000"/>
                  </a:schemeClr>
                </a:solidFill>
                <a:latin typeface="Arial"/>
                <a:cs typeface="Arial"/>
              </a:rPr>
              <a:t>Ships: </a:t>
            </a:r>
          </a:p>
          <a:p>
            <a:r>
              <a:rPr lang="en-US" sz="2400" dirty="0" smtClean="0">
                <a:latin typeface="Arial"/>
                <a:cs typeface="Arial"/>
              </a:rPr>
              <a:t>NE Pacific (154 d)</a:t>
            </a:r>
          </a:p>
          <a:p>
            <a:r>
              <a:rPr lang="en-US" sz="2400" dirty="0" smtClean="0">
                <a:latin typeface="Arial"/>
                <a:cs typeface="Arial"/>
              </a:rPr>
              <a:t>N Atlantic (180 d)</a:t>
            </a:r>
          </a:p>
          <a:p>
            <a:r>
              <a:rPr lang="en-US" sz="2400" dirty="0" smtClean="0">
                <a:latin typeface="Arial"/>
                <a:cs typeface="Arial"/>
              </a:rPr>
              <a:t>$13.8 million</a:t>
            </a:r>
            <a:endParaRPr lang="en-US" sz="2400" dirty="0">
              <a:latin typeface="Arial"/>
              <a:cs typeface="Arial"/>
            </a:endParaRPr>
          </a:p>
        </p:txBody>
      </p:sp>
      <p:sp>
        <p:nvSpPr>
          <p:cNvPr id="7" name="TextBox 6"/>
          <p:cNvSpPr txBox="1"/>
          <p:nvPr/>
        </p:nvSpPr>
        <p:spPr>
          <a:xfrm>
            <a:off x="2667000" y="4948535"/>
            <a:ext cx="822097" cy="461665"/>
          </a:xfrm>
          <a:prstGeom prst="rect">
            <a:avLst/>
          </a:prstGeom>
          <a:noFill/>
        </p:spPr>
        <p:txBody>
          <a:bodyPr wrap="square" rtlCol="0">
            <a:spAutoFit/>
          </a:bodyPr>
          <a:lstStyle/>
          <a:p>
            <a:r>
              <a:rPr lang="en-US" sz="2400" dirty="0" smtClean="0">
                <a:latin typeface="Arial"/>
                <a:cs typeface="Arial"/>
              </a:rPr>
              <a:t>25%</a:t>
            </a:r>
            <a:endParaRPr lang="en-US" sz="2400" dirty="0">
              <a:latin typeface="Arial"/>
              <a:cs typeface="Arial"/>
            </a:endParaRPr>
          </a:p>
        </p:txBody>
      </p:sp>
      <p:sp>
        <p:nvSpPr>
          <p:cNvPr id="8" name="TextBox 7"/>
          <p:cNvSpPr txBox="1"/>
          <p:nvPr/>
        </p:nvSpPr>
        <p:spPr>
          <a:xfrm>
            <a:off x="76200" y="1423885"/>
            <a:ext cx="3489097" cy="2308324"/>
          </a:xfrm>
          <a:prstGeom prst="rect">
            <a:avLst/>
          </a:prstGeom>
          <a:noFill/>
        </p:spPr>
        <p:txBody>
          <a:bodyPr wrap="square" rtlCol="0">
            <a:spAutoFit/>
          </a:bodyPr>
          <a:lstStyle/>
          <a:p>
            <a:r>
              <a:rPr lang="en-US" sz="2400" b="1" dirty="0" smtClean="0">
                <a:solidFill>
                  <a:srgbClr val="008000"/>
                </a:solidFill>
                <a:latin typeface="Arial"/>
                <a:cs typeface="Arial"/>
              </a:rPr>
              <a:t>Autonomous Array: </a:t>
            </a:r>
          </a:p>
          <a:p>
            <a:r>
              <a:rPr lang="en-US" sz="2400" dirty="0" smtClean="0">
                <a:latin typeface="Arial"/>
                <a:cs typeface="Arial"/>
              </a:rPr>
              <a:t>6 × 4 floats</a:t>
            </a:r>
          </a:p>
          <a:p>
            <a:r>
              <a:rPr lang="en-US" sz="2400" dirty="0" smtClean="0">
                <a:latin typeface="Arial"/>
                <a:cs typeface="Arial"/>
              </a:rPr>
              <a:t>6 gliders</a:t>
            </a:r>
            <a:r>
              <a:rPr lang="en-US" sz="2000" dirty="0" smtClean="0">
                <a:latin typeface="Arial"/>
                <a:cs typeface="Arial"/>
              </a:rPr>
              <a:t> </a:t>
            </a:r>
            <a:r>
              <a:rPr lang="en-US" sz="1400" dirty="0" smtClean="0">
                <a:latin typeface="Arial"/>
                <a:cs typeface="Arial"/>
              </a:rPr>
              <a:t>(</a:t>
            </a:r>
            <a:r>
              <a:rPr lang="en-US" sz="1400" dirty="0">
                <a:latin typeface="Arial"/>
                <a:cs typeface="Arial"/>
              </a:rPr>
              <a:t>4 spares</a:t>
            </a:r>
            <a:r>
              <a:rPr lang="en-US" sz="1400" dirty="0" smtClean="0">
                <a:latin typeface="Arial"/>
                <a:cs typeface="Arial"/>
              </a:rPr>
              <a:t>)</a:t>
            </a:r>
            <a:endParaRPr lang="en-US" sz="2400" dirty="0" smtClean="0">
              <a:latin typeface="Arial"/>
              <a:cs typeface="Arial"/>
            </a:endParaRPr>
          </a:p>
          <a:p>
            <a:r>
              <a:rPr lang="en-US" sz="2400" dirty="0" smtClean="0">
                <a:latin typeface="Arial"/>
                <a:cs typeface="Arial"/>
              </a:rPr>
              <a:t>2 ML floats</a:t>
            </a:r>
            <a:r>
              <a:rPr lang="en-US" sz="1400" dirty="0" smtClean="0">
                <a:latin typeface="Arial"/>
                <a:cs typeface="Arial"/>
              </a:rPr>
              <a:t> (1 spare)</a:t>
            </a:r>
            <a:r>
              <a:rPr lang="en-US" sz="2400" dirty="0" smtClean="0">
                <a:latin typeface="Arial"/>
                <a:cs typeface="Arial"/>
              </a:rPr>
              <a:t> </a:t>
            </a:r>
          </a:p>
          <a:p>
            <a:r>
              <a:rPr lang="en-US" sz="2400" dirty="0" smtClean="0">
                <a:latin typeface="Arial"/>
                <a:cs typeface="Arial"/>
              </a:rPr>
              <a:t>9 traps</a:t>
            </a:r>
            <a:r>
              <a:rPr lang="en-US" sz="1400" dirty="0" smtClean="0">
                <a:latin typeface="Arial"/>
                <a:cs typeface="Arial"/>
              </a:rPr>
              <a:t> (3 spares)</a:t>
            </a:r>
            <a:endParaRPr lang="en-US" sz="2400" dirty="0" smtClean="0">
              <a:latin typeface="Arial"/>
              <a:cs typeface="Arial"/>
            </a:endParaRPr>
          </a:p>
          <a:p>
            <a:r>
              <a:rPr lang="en-US" sz="2400" dirty="0" smtClean="0">
                <a:latin typeface="Arial"/>
                <a:cs typeface="Arial"/>
              </a:rPr>
              <a:t>$5.3 million </a:t>
            </a:r>
            <a:endParaRPr lang="en-US" sz="2400" dirty="0">
              <a:latin typeface="Arial"/>
              <a:cs typeface="Arial"/>
            </a:endParaRPr>
          </a:p>
        </p:txBody>
      </p:sp>
      <p:sp>
        <p:nvSpPr>
          <p:cNvPr id="9" name="TextBox 8"/>
          <p:cNvSpPr txBox="1"/>
          <p:nvPr/>
        </p:nvSpPr>
        <p:spPr>
          <a:xfrm>
            <a:off x="2560751" y="2814935"/>
            <a:ext cx="822097" cy="461665"/>
          </a:xfrm>
          <a:prstGeom prst="rect">
            <a:avLst/>
          </a:prstGeom>
          <a:noFill/>
        </p:spPr>
        <p:txBody>
          <a:bodyPr wrap="square" rtlCol="0">
            <a:spAutoFit/>
          </a:bodyPr>
          <a:lstStyle/>
          <a:p>
            <a:r>
              <a:rPr lang="en-US" sz="2400" dirty="0" smtClean="0">
                <a:latin typeface="Arial"/>
                <a:cs typeface="Arial"/>
              </a:rPr>
              <a:t>10%</a:t>
            </a:r>
            <a:endParaRPr lang="en-US" sz="2400" dirty="0">
              <a:latin typeface="Arial"/>
              <a:cs typeface="Arial"/>
            </a:endParaRPr>
          </a:p>
        </p:txBody>
      </p:sp>
      <p:sp>
        <p:nvSpPr>
          <p:cNvPr id="11" name="TextBox 10"/>
          <p:cNvSpPr txBox="1"/>
          <p:nvPr/>
        </p:nvSpPr>
        <p:spPr>
          <a:xfrm>
            <a:off x="4419600" y="857072"/>
            <a:ext cx="4648200" cy="1200328"/>
          </a:xfrm>
          <a:prstGeom prst="rect">
            <a:avLst/>
          </a:prstGeom>
          <a:noFill/>
        </p:spPr>
        <p:txBody>
          <a:bodyPr wrap="square" rtlCol="0">
            <a:spAutoFit/>
          </a:bodyPr>
          <a:lstStyle/>
          <a:p>
            <a:r>
              <a:rPr lang="en-US" sz="2400" b="1" dirty="0" smtClean="0">
                <a:solidFill>
                  <a:schemeClr val="accent4">
                    <a:lumMod val="75000"/>
                  </a:schemeClr>
                </a:solidFill>
                <a:latin typeface="Arial"/>
                <a:cs typeface="Arial"/>
              </a:rPr>
              <a:t>Other:</a:t>
            </a:r>
          </a:p>
          <a:p>
            <a:r>
              <a:rPr lang="en-US" sz="2400" dirty="0" smtClean="0">
                <a:latin typeface="Arial"/>
                <a:cs typeface="Arial"/>
              </a:rPr>
              <a:t>Logistics, project/data man, etc.</a:t>
            </a:r>
          </a:p>
          <a:p>
            <a:r>
              <a:rPr lang="en-US" sz="2400" dirty="0" smtClean="0">
                <a:latin typeface="Arial"/>
                <a:cs typeface="Arial"/>
              </a:rPr>
              <a:t>$5.8 million</a:t>
            </a:r>
            <a:endParaRPr lang="en-US" sz="2400" dirty="0">
              <a:latin typeface="Arial"/>
              <a:cs typeface="Arial"/>
            </a:endParaRPr>
          </a:p>
        </p:txBody>
      </p:sp>
      <p:sp>
        <p:nvSpPr>
          <p:cNvPr id="12" name="TextBox 11"/>
          <p:cNvSpPr txBox="1"/>
          <p:nvPr/>
        </p:nvSpPr>
        <p:spPr>
          <a:xfrm>
            <a:off x="3535248" y="2052935"/>
            <a:ext cx="822097" cy="461665"/>
          </a:xfrm>
          <a:prstGeom prst="rect">
            <a:avLst/>
          </a:prstGeom>
          <a:noFill/>
        </p:spPr>
        <p:txBody>
          <a:bodyPr wrap="square" rtlCol="0">
            <a:spAutoFit/>
          </a:bodyPr>
          <a:lstStyle/>
          <a:p>
            <a:r>
              <a:rPr lang="en-US" sz="2400" dirty="0" smtClean="0">
                <a:latin typeface="Arial"/>
                <a:cs typeface="Arial"/>
              </a:rPr>
              <a:t>12%</a:t>
            </a:r>
            <a:endParaRPr lang="en-US" sz="2400" dirty="0">
              <a:latin typeface="Arial"/>
              <a:cs typeface="Arial"/>
            </a:endParaRPr>
          </a:p>
        </p:txBody>
      </p:sp>
    </p:spTree>
    <p:extLst>
      <p:ext uri="{BB962C8B-B14F-4D97-AF65-F5344CB8AC3E}">
        <p14:creationId xmlns:p14="http://schemas.microsoft.com/office/powerpoint/2010/main" val="1445602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7359"/>
            <a:ext cx="8915400" cy="707886"/>
          </a:xfrm>
          <a:prstGeom prst="rect">
            <a:avLst/>
          </a:prstGeom>
        </p:spPr>
        <p:txBody>
          <a:bodyPr wrap="square">
            <a:spAutoFit/>
          </a:bodyPr>
          <a:lstStyle/>
          <a:p>
            <a:pPr algn="ctr"/>
            <a:r>
              <a:rPr lang="en-US" sz="4000" b="1" dirty="0" smtClean="0">
                <a:solidFill>
                  <a:srgbClr val="000090"/>
                </a:solidFill>
                <a:latin typeface="Arial"/>
                <a:cs typeface="Arial"/>
              </a:rPr>
              <a:t>What is EXPORTS?</a:t>
            </a:r>
            <a:endParaRPr lang="en-US" sz="2800" b="1" dirty="0"/>
          </a:p>
        </p:txBody>
      </p:sp>
      <p:sp>
        <p:nvSpPr>
          <p:cNvPr id="9" name="Rounded Rectangle 8"/>
          <p:cNvSpPr/>
          <p:nvPr/>
        </p:nvSpPr>
        <p:spPr>
          <a:xfrm>
            <a:off x="475009" y="838200"/>
            <a:ext cx="8135591" cy="123580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8971" y="857047"/>
            <a:ext cx="8082009" cy="980781"/>
          </a:xfrm>
          <a:prstGeom prst="rect">
            <a:avLst/>
          </a:prstGeom>
          <a:noFill/>
        </p:spPr>
        <p:txBody>
          <a:bodyPr wrap="square" rtlCol="0">
            <a:spAutoFit/>
          </a:bodyPr>
          <a:lstStyle/>
          <a:p>
            <a:pPr algn="ctr">
              <a:lnSpc>
                <a:spcPts val="4400"/>
              </a:lnSpc>
            </a:pPr>
            <a:r>
              <a:rPr lang="en-US" sz="3200" dirty="0" smtClean="0">
                <a:solidFill>
                  <a:srgbClr val="000090"/>
                </a:solidFill>
                <a:latin typeface="Arial"/>
                <a:cs typeface="Arial"/>
              </a:rPr>
              <a:t>A community-vetted science plan for a </a:t>
            </a:r>
          </a:p>
          <a:p>
            <a:pPr algn="ctr"/>
            <a:r>
              <a:rPr lang="en-US" sz="3200" dirty="0" smtClean="0">
                <a:solidFill>
                  <a:srgbClr val="000090"/>
                </a:solidFill>
                <a:latin typeface="Arial"/>
                <a:cs typeface="Arial"/>
              </a:rPr>
              <a:t>NASA field campaign</a:t>
            </a:r>
            <a:endParaRPr lang="en-US" sz="3200" dirty="0">
              <a:solidFill>
                <a:srgbClr val="000090"/>
              </a:solidFill>
              <a:latin typeface="Arial"/>
              <a:cs typeface="Arial"/>
            </a:endParaRPr>
          </a:p>
        </p:txBody>
      </p:sp>
      <p:sp>
        <p:nvSpPr>
          <p:cNvPr id="11" name="Rounded Rectangle 10"/>
          <p:cNvSpPr/>
          <p:nvPr/>
        </p:nvSpPr>
        <p:spPr>
          <a:xfrm>
            <a:off x="475009" y="2381583"/>
            <a:ext cx="8135591" cy="1318026"/>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12" name="Rectangle 11"/>
          <p:cNvSpPr/>
          <p:nvPr/>
        </p:nvSpPr>
        <p:spPr>
          <a:xfrm>
            <a:off x="455389" y="2392626"/>
            <a:ext cx="8135591" cy="1229396"/>
          </a:xfrm>
          <a:prstGeom prst="rect">
            <a:avLst/>
          </a:prstGeom>
        </p:spPr>
        <p:txBody>
          <a:bodyPr wrap="square">
            <a:spAutoFit/>
          </a:bodyPr>
          <a:lstStyle/>
          <a:p>
            <a:pPr algn="ctr">
              <a:lnSpc>
                <a:spcPts val="4400"/>
              </a:lnSpc>
              <a:spcBef>
                <a:spcPts val="1500"/>
              </a:spcBef>
            </a:pPr>
            <a:r>
              <a:rPr lang="en-US" sz="3200" u="sng" dirty="0" smtClean="0">
                <a:solidFill>
                  <a:srgbClr val="008000"/>
                </a:solidFill>
                <a:latin typeface="Arial"/>
                <a:cs typeface="Arial"/>
              </a:rPr>
              <a:t>Goal</a:t>
            </a:r>
            <a:r>
              <a:rPr lang="en-US" sz="3200" dirty="0" smtClean="0">
                <a:solidFill>
                  <a:srgbClr val="008000"/>
                </a:solidFill>
                <a:latin typeface="Arial"/>
                <a:cs typeface="Arial"/>
              </a:rPr>
              <a:t>: Predict the export &amp; fate of ocean NPP from satellite &amp; other</a:t>
            </a:r>
            <a:r>
              <a:rPr lang="en-US" sz="4000" dirty="0" smtClean="0">
                <a:solidFill>
                  <a:srgbClr val="008000"/>
                </a:solidFill>
                <a:latin typeface="Arial"/>
                <a:cs typeface="Arial"/>
              </a:rPr>
              <a:t> </a:t>
            </a:r>
            <a:r>
              <a:rPr lang="en-US" sz="3200" dirty="0" smtClean="0">
                <a:solidFill>
                  <a:srgbClr val="008000"/>
                </a:solidFill>
                <a:latin typeface="Arial"/>
                <a:cs typeface="Arial"/>
              </a:rPr>
              <a:t>observations</a:t>
            </a:r>
            <a:endParaRPr lang="en-US" sz="3200" u="sng" dirty="0" smtClean="0">
              <a:solidFill>
                <a:srgbClr val="008000"/>
              </a:solidFill>
              <a:latin typeface="Arial"/>
              <a:cs typeface="Arial"/>
            </a:endParaRPr>
          </a:p>
        </p:txBody>
      </p:sp>
      <p:sp>
        <p:nvSpPr>
          <p:cNvPr id="13" name="Rounded Rectangle 12"/>
          <p:cNvSpPr/>
          <p:nvPr/>
        </p:nvSpPr>
        <p:spPr>
          <a:xfrm>
            <a:off x="508971" y="5362645"/>
            <a:ext cx="8101629" cy="1283252"/>
          </a:xfrm>
          <a:prstGeom prst="roundRect">
            <a:avLst/>
          </a:prstGeom>
          <a:solidFill>
            <a:schemeClr val="accent2">
              <a:lumMod val="20000"/>
              <a:lumOff val="8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0174" y="5383089"/>
            <a:ext cx="8291046" cy="1208878"/>
          </a:xfrm>
          <a:prstGeom prst="rect">
            <a:avLst/>
          </a:prstGeom>
          <a:noFill/>
        </p:spPr>
        <p:txBody>
          <a:bodyPr wrap="square" rtlCol="0">
            <a:spAutoFit/>
          </a:bodyPr>
          <a:lstStyle/>
          <a:p>
            <a:pPr lvl="0" algn="ctr">
              <a:lnSpc>
                <a:spcPts val="4400"/>
              </a:lnSpc>
              <a:spcBef>
                <a:spcPts val="2568"/>
              </a:spcBef>
            </a:pPr>
            <a:r>
              <a:rPr lang="en-US" sz="3200" dirty="0" smtClean="0">
                <a:solidFill>
                  <a:srgbClr val="800000"/>
                </a:solidFill>
                <a:latin typeface="Arial"/>
                <a:cs typeface="Arial"/>
              </a:rPr>
              <a:t>Final EXPORTS Science Plan is under consideration for implementation at NASA</a:t>
            </a:r>
            <a:endParaRPr lang="en-US" sz="3200" u="sng" dirty="0" smtClean="0">
              <a:solidFill>
                <a:srgbClr val="800000"/>
              </a:solidFill>
              <a:latin typeface="Arial"/>
              <a:cs typeface="Arial"/>
            </a:endParaRPr>
          </a:p>
        </p:txBody>
      </p:sp>
      <p:sp>
        <p:nvSpPr>
          <p:cNvPr id="15" name="Rounded Rectangle 14"/>
          <p:cNvSpPr/>
          <p:nvPr/>
        </p:nvSpPr>
        <p:spPr>
          <a:xfrm>
            <a:off x="511490" y="3945680"/>
            <a:ext cx="8079490" cy="1128162"/>
          </a:xfrm>
          <a:prstGeom prst="roundRect">
            <a:avLst/>
          </a:prstGeom>
          <a:solidFill>
            <a:schemeClr val="accent4">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6" name="TextBox 15"/>
          <p:cNvSpPr txBox="1"/>
          <p:nvPr/>
        </p:nvSpPr>
        <p:spPr>
          <a:xfrm>
            <a:off x="471670" y="3866384"/>
            <a:ext cx="8135591" cy="1208878"/>
          </a:xfrm>
          <a:prstGeom prst="rect">
            <a:avLst/>
          </a:prstGeom>
          <a:noFill/>
        </p:spPr>
        <p:txBody>
          <a:bodyPr wrap="square" rtlCol="0">
            <a:spAutoFit/>
          </a:bodyPr>
          <a:lstStyle/>
          <a:p>
            <a:pPr lvl="0" algn="ctr">
              <a:lnSpc>
                <a:spcPts val="4400"/>
              </a:lnSpc>
              <a:spcBef>
                <a:spcPts val="2568"/>
              </a:spcBef>
            </a:pPr>
            <a:r>
              <a:rPr lang="en-US" sz="3200" u="sng" dirty="0" smtClean="0">
                <a:solidFill>
                  <a:srgbClr val="660066"/>
                </a:solidFill>
                <a:latin typeface="Arial"/>
                <a:cs typeface="Arial"/>
              </a:rPr>
              <a:t>Hypothesis</a:t>
            </a:r>
            <a:r>
              <a:rPr lang="en-US" sz="3200" dirty="0" smtClean="0">
                <a:solidFill>
                  <a:srgbClr val="660066"/>
                </a:solidFill>
                <a:latin typeface="Arial"/>
                <a:cs typeface="Arial"/>
              </a:rPr>
              <a:t>: Fate of ocean NPP is regulated by the state of the surface ecosystem</a:t>
            </a:r>
            <a:endParaRPr lang="en-US" sz="3200" dirty="0">
              <a:solidFill>
                <a:srgbClr val="660066"/>
              </a:solidFill>
              <a:latin typeface="Arial"/>
              <a:cs typeface="Arial"/>
            </a:endParaRPr>
          </a:p>
        </p:txBody>
      </p:sp>
    </p:spTree>
    <p:extLst>
      <p:ext uri="{BB962C8B-B14F-4D97-AF65-F5344CB8AC3E}">
        <p14:creationId xmlns:p14="http://schemas.microsoft.com/office/powerpoint/2010/main" val="14606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64783" y="90713"/>
            <a:ext cx="8414320"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a:t>
            </a:r>
            <a:r>
              <a:rPr lang="en-US" sz="4000" b="1" i="1" dirty="0" smtClean="0">
                <a:solidFill>
                  <a:srgbClr val="FF0000"/>
                </a:solidFill>
                <a:latin typeface="Arial"/>
                <a:cs typeface="Arial"/>
              </a:rPr>
              <a:t>Notional</a:t>
            </a:r>
            <a:r>
              <a:rPr lang="en-US" sz="4000" b="1" dirty="0" smtClean="0">
                <a:solidFill>
                  <a:srgbClr val="FF0000"/>
                </a:solidFill>
                <a:latin typeface="Arial"/>
                <a:cs typeface="Arial"/>
              </a:rPr>
              <a:t> </a:t>
            </a:r>
            <a:r>
              <a:rPr lang="en-US" sz="4000" b="1" dirty="0" smtClean="0">
                <a:solidFill>
                  <a:srgbClr val="000090"/>
                </a:solidFill>
                <a:latin typeface="Arial"/>
                <a:cs typeface="Arial"/>
              </a:rPr>
              <a:t>Budget </a:t>
            </a:r>
            <a:endParaRPr lang="en-US" sz="4000" b="1" dirty="0">
              <a:solidFill>
                <a:srgbClr val="000090"/>
              </a:solidFill>
              <a:latin typeface="Arial"/>
              <a:cs typeface="Arial"/>
            </a:endParaRPr>
          </a:p>
        </p:txBody>
      </p:sp>
      <p:sp>
        <p:nvSpPr>
          <p:cNvPr id="4" name="Rounded Rectangle 3"/>
          <p:cNvSpPr/>
          <p:nvPr/>
        </p:nvSpPr>
        <p:spPr>
          <a:xfrm>
            <a:off x="364783" y="1219200"/>
            <a:ext cx="8414320" cy="1276528"/>
          </a:xfrm>
          <a:prstGeom prst="roundRect">
            <a:avLst/>
          </a:prstGeom>
          <a:solidFill>
            <a:schemeClr val="accent2">
              <a:lumMod val="20000"/>
              <a:lumOff val="8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3060" y="1378803"/>
            <a:ext cx="8414320" cy="830997"/>
          </a:xfrm>
          <a:prstGeom prst="rect">
            <a:avLst/>
          </a:prstGeom>
          <a:noFill/>
        </p:spPr>
        <p:txBody>
          <a:bodyPr wrap="square" rtlCol="0">
            <a:spAutoFit/>
          </a:bodyPr>
          <a:lstStyle/>
          <a:p>
            <a:pPr lvl="0" algn="ctr">
              <a:spcBef>
                <a:spcPts val="2568"/>
              </a:spcBef>
            </a:pPr>
            <a:r>
              <a:rPr lang="en-US" sz="2400" dirty="0" smtClean="0">
                <a:solidFill>
                  <a:srgbClr val="800000"/>
                </a:solidFill>
                <a:latin typeface="Arial"/>
                <a:cs typeface="Arial"/>
              </a:rPr>
              <a:t>Yes, this is a large request.  </a:t>
            </a:r>
            <a:r>
              <a:rPr lang="en-US" sz="2400" b="1" dirty="0" smtClean="0">
                <a:solidFill>
                  <a:srgbClr val="800000"/>
                </a:solidFill>
                <a:latin typeface="Arial"/>
                <a:cs typeface="Arial"/>
              </a:rPr>
              <a:t>BUT</a:t>
            </a:r>
            <a:r>
              <a:rPr lang="en-US" sz="2400" dirty="0" smtClean="0">
                <a:solidFill>
                  <a:srgbClr val="800000"/>
                </a:solidFill>
                <a:latin typeface="Arial"/>
                <a:cs typeface="Arial"/>
              </a:rPr>
              <a:t> $53 million is in line with </a:t>
            </a:r>
            <a:r>
              <a:rPr lang="en-US" sz="2400" dirty="0" smtClean="0">
                <a:solidFill>
                  <a:srgbClr val="800000"/>
                </a:solidFill>
                <a:latin typeface="Arial"/>
                <a:cs typeface="Arial"/>
              </a:rPr>
              <a:t>many NASA </a:t>
            </a:r>
            <a:r>
              <a:rPr lang="en-US" sz="2400" dirty="0" smtClean="0">
                <a:solidFill>
                  <a:srgbClr val="800000"/>
                </a:solidFill>
                <a:latin typeface="Arial"/>
                <a:cs typeface="Arial"/>
              </a:rPr>
              <a:t>field campaigns &amp; U.S. JGOFS process studies  </a:t>
            </a:r>
          </a:p>
        </p:txBody>
      </p:sp>
      <p:sp>
        <p:nvSpPr>
          <p:cNvPr id="6" name="Rounded Rectangle 5"/>
          <p:cNvSpPr/>
          <p:nvPr/>
        </p:nvSpPr>
        <p:spPr>
          <a:xfrm>
            <a:off x="364783" y="3048000"/>
            <a:ext cx="8414320" cy="990600"/>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33400" y="3131403"/>
            <a:ext cx="8077200" cy="830997"/>
          </a:xfrm>
          <a:prstGeom prst="rect">
            <a:avLst/>
          </a:prstGeom>
          <a:noFill/>
        </p:spPr>
        <p:txBody>
          <a:bodyPr wrap="square" rtlCol="0">
            <a:spAutoFit/>
          </a:bodyPr>
          <a:lstStyle/>
          <a:p>
            <a:pPr lvl="0" algn="ctr">
              <a:spcBef>
                <a:spcPts val="2568"/>
              </a:spcBef>
            </a:pPr>
            <a:r>
              <a:rPr lang="en-US" sz="2400" b="1" dirty="0" smtClean="0">
                <a:solidFill>
                  <a:schemeClr val="accent5">
                    <a:lumMod val="50000"/>
                  </a:schemeClr>
                </a:solidFill>
                <a:latin typeface="Arial"/>
                <a:cs typeface="Arial"/>
              </a:rPr>
              <a:t>De-Re-scoping: </a:t>
            </a:r>
            <a:r>
              <a:rPr lang="en-US" sz="2400" dirty="0" smtClean="0">
                <a:solidFill>
                  <a:schemeClr val="accent5">
                    <a:lumMod val="50000"/>
                  </a:schemeClr>
                </a:solidFill>
                <a:latin typeface="Arial"/>
                <a:cs typeface="Arial"/>
              </a:rPr>
              <a:t>Modularity of the EXPORTS science plan makes this easier &amp; options will be proposed</a:t>
            </a:r>
            <a:endParaRPr lang="en-US" sz="2400" dirty="0">
              <a:solidFill>
                <a:schemeClr val="accent5">
                  <a:lumMod val="50000"/>
                </a:schemeClr>
              </a:solidFill>
              <a:latin typeface="Arial"/>
              <a:cs typeface="Arial"/>
            </a:endParaRPr>
          </a:p>
        </p:txBody>
      </p:sp>
      <p:sp>
        <p:nvSpPr>
          <p:cNvPr id="9" name="Rounded Rectangle 8"/>
          <p:cNvSpPr/>
          <p:nvPr/>
        </p:nvSpPr>
        <p:spPr>
          <a:xfrm>
            <a:off x="364783" y="4648200"/>
            <a:ext cx="8414320" cy="9906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 y="4731603"/>
            <a:ext cx="8077200" cy="830997"/>
          </a:xfrm>
          <a:prstGeom prst="rect">
            <a:avLst/>
          </a:prstGeom>
          <a:noFill/>
        </p:spPr>
        <p:txBody>
          <a:bodyPr wrap="square" rtlCol="0">
            <a:spAutoFit/>
          </a:bodyPr>
          <a:lstStyle/>
          <a:p>
            <a:pPr lvl="0" algn="ctr">
              <a:spcBef>
                <a:spcPts val="2568"/>
              </a:spcBef>
            </a:pPr>
            <a:r>
              <a:rPr lang="en-US" sz="2400" b="1" dirty="0" smtClean="0">
                <a:solidFill>
                  <a:srgbClr val="008000"/>
                </a:solidFill>
                <a:latin typeface="Arial"/>
                <a:cs typeface="Arial"/>
              </a:rPr>
              <a:t>Partnering will be critical: </a:t>
            </a:r>
            <a:r>
              <a:rPr lang="en-US" sz="2400" dirty="0" smtClean="0">
                <a:solidFill>
                  <a:srgbClr val="008000"/>
                </a:solidFill>
                <a:latin typeface="Arial"/>
                <a:cs typeface="Arial"/>
              </a:rPr>
              <a:t>Both the U.S. &amp; international &amp; will be explored once EXPORTS is approved</a:t>
            </a:r>
            <a:endParaRPr lang="en-US" sz="2400" dirty="0">
              <a:solidFill>
                <a:srgbClr val="008000"/>
              </a:solidFill>
              <a:latin typeface="Arial"/>
              <a:cs typeface="Arial"/>
            </a:endParaRPr>
          </a:p>
        </p:txBody>
      </p:sp>
    </p:spTree>
    <p:extLst>
      <p:ext uri="{BB962C8B-B14F-4D97-AF65-F5344CB8AC3E}">
        <p14:creationId xmlns:p14="http://schemas.microsoft.com/office/powerpoint/2010/main" val="34316674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495" y="6422258"/>
            <a:ext cx="3323897" cy="369332"/>
          </a:xfrm>
          <a:prstGeom prst="rect">
            <a:avLst/>
          </a:prstGeom>
          <a:noFill/>
        </p:spPr>
        <p:txBody>
          <a:bodyPr wrap="none" rtlCol="0">
            <a:spAutoFit/>
          </a:bodyPr>
          <a:lstStyle/>
          <a:p>
            <a:r>
              <a:rPr lang="en-US" b="1" dirty="0" smtClean="0">
                <a:solidFill>
                  <a:srgbClr val="FF0000"/>
                </a:solidFill>
              </a:rPr>
              <a:t>UNOFFICIAL – NOT APPROVED!!!</a:t>
            </a:r>
            <a:endParaRPr lang="en-US" b="1" dirty="0">
              <a:solidFill>
                <a:srgbClr val="FF0000"/>
              </a:solidFill>
            </a:endParaRPr>
          </a:p>
        </p:txBody>
      </p:sp>
      <p:sp>
        <p:nvSpPr>
          <p:cNvPr id="7" name="TextBox 6"/>
          <p:cNvSpPr txBox="1"/>
          <p:nvPr/>
        </p:nvSpPr>
        <p:spPr>
          <a:xfrm>
            <a:off x="4039815" y="6019800"/>
            <a:ext cx="1447800" cy="595035"/>
          </a:xfrm>
          <a:prstGeom prst="rect">
            <a:avLst/>
          </a:prstGeom>
          <a:noFill/>
        </p:spPr>
        <p:txBody>
          <a:bodyPr wrap="square" rtlCol="0">
            <a:spAutoFit/>
          </a:bodyPr>
          <a:lstStyle/>
          <a:p>
            <a:pPr algn="ctr">
              <a:lnSpc>
                <a:spcPct val="80000"/>
              </a:lnSpc>
            </a:pPr>
            <a:endParaRPr lang="en-US" sz="2000" b="1" dirty="0" smtClean="0">
              <a:solidFill>
                <a:srgbClr val="0000FF"/>
              </a:solidFill>
            </a:endParaRPr>
          </a:p>
          <a:p>
            <a:pPr algn="ctr">
              <a:lnSpc>
                <a:spcPct val="80000"/>
              </a:lnSpc>
            </a:pPr>
            <a:r>
              <a:rPr lang="en-US" sz="2000" b="1" dirty="0" smtClean="0">
                <a:solidFill>
                  <a:srgbClr val="0000FF"/>
                </a:solidFill>
              </a:rPr>
              <a:t>PACE LRD??</a:t>
            </a:r>
          </a:p>
        </p:txBody>
      </p:sp>
      <p:cxnSp>
        <p:nvCxnSpPr>
          <p:cNvPr id="8" name="Straight Arrow Connector 7"/>
          <p:cNvCxnSpPr/>
          <p:nvPr/>
        </p:nvCxnSpPr>
        <p:spPr>
          <a:xfrm flipV="1">
            <a:off x="4724400" y="5486400"/>
            <a:ext cx="0" cy="764096"/>
          </a:xfrm>
          <a:prstGeom prst="straightConnector1">
            <a:avLst/>
          </a:prstGeom>
          <a:ln w="57150" cmpd="sng">
            <a:solidFill>
              <a:srgbClr val="0000FF"/>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1026"/>
          <p:cNvSpPr txBox="1">
            <a:spLocks noChangeArrowheads="1"/>
          </p:cNvSpPr>
          <p:nvPr/>
        </p:nvSpPr>
        <p:spPr>
          <a:xfrm>
            <a:off x="207965" y="90713"/>
            <a:ext cx="8783635" cy="791843"/>
          </a:xfrm>
          <a:prstGeom prst="rect">
            <a:avLst/>
          </a:prstGeom>
          <a:ln>
            <a:noFill/>
            <a:miter lim="800000"/>
            <a:headEnd/>
            <a:tailEnd/>
          </a:ln>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a:t>
            </a:r>
            <a:r>
              <a:rPr lang="en-US" sz="4000" b="1" i="1" dirty="0" smtClean="0">
                <a:solidFill>
                  <a:srgbClr val="FF0000"/>
                </a:solidFill>
                <a:latin typeface="Arial"/>
                <a:cs typeface="Arial"/>
              </a:rPr>
              <a:t>Notional</a:t>
            </a:r>
            <a:r>
              <a:rPr lang="en-US" sz="4000" b="1" dirty="0" smtClean="0">
                <a:solidFill>
                  <a:srgbClr val="FF0000"/>
                </a:solidFill>
                <a:latin typeface="Arial"/>
                <a:cs typeface="Arial"/>
              </a:rPr>
              <a:t> </a:t>
            </a:r>
            <a:r>
              <a:rPr lang="en-US" sz="4000" b="1" dirty="0" smtClean="0">
                <a:solidFill>
                  <a:srgbClr val="000090"/>
                </a:solidFill>
                <a:latin typeface="Arial"/>
                <a:cs typeface="Arial"/>
              </a:rPr>
              <a:t>Implementation</a:t>
            </a:r>
            <a:endParaRPr lang="en-US" sz="4000" b="1" dirty="0">
              <a:solidFill>
                <a:srgbClr val="000090"/>
              </a:solidFill>
              <a:latin typeface="Arial"/>
              <a:cs typeface="Arial"/>
            </a:endParaRPr>
          </a:p>
        </p:txBody>
      </p:sp>
      <p:pic>
        <p:nvPicPr>
          <p:cNvPr id="10" name="Picture 9"/>
          <p:cNvPicPr>
            <a:picLocks noChangeAspect="1"/>
          </p:cNvPicPr>
          <p:nvPr/>
        </p:nvPicPr>
        <p:blipFill>
          <a:blip r:embed="rId3"/>
          <a:stretch>
            <a:fillRect/>
          </a:stretch>
        </p:blipFill>
        <p:spPr>
          <a:xfrm>
            <a:off x="304800" y="882556"/>
            <a:ext cx="7802169" cy="5772244"/>
          </a:xfrm>
          <a:prstGeom prst="rect">
            <a:avLst/>
          </a:prstGeom>
        </p:spPr>
      </p:pic>
    </p:spTree>
    <p:extLst>
      <p:ext uri="{BB962C8B-B14F-4D97-AF65-F5344CB8AC3E}">
        <p14:creationId xmlns:p14="http://schemas.microsoft.com/office/powerpoint/2010/main" val="39070678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64783" y="90713"/>
            <a:ext cx="8414320"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Next Steps</a:t>
            </a:r>
            <a:endParaRPr lang="en-US" sz="4000" b="1" dirty="0">
              <a:solidFill>
                <a:srgbClr val="000090"/>
              </a:solidFill>
              <a:latin typeface="Arial"/>
              <a:cs typeface="Arial"/>
            </a:endParaRPr>
          </a:p>
        </p:txBody>
      </p:sp>
      <p:sp>
        <p:nvSpPr>
          <p:cNvPr id="6" name="Rounded Rectangle 5"/>
          <p:cNvSpPr/>
          <p:nvPr/>
        </p:nvSpPr>
        <p:spPr>
          <a:xfrm>
            <a:off x="364783" y="2743200"/>
            <a:ext cx="8414320" cy="990600"/>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200" y="2826603"/>
            <a:ext cx="8229600" cy="830997"/>
          </a:xfrm>
          <a:prstGeom prst="rect">
            <a:avLst/>
          </a:prstGeom>
          <a:noFill/>
        </p:spPr>
        <p:txBody>
          <a:bodyPr wrap="square" rtlCol="0">
            <a:spAutoFit/>
          </a:bodyPr>
          <a:lstStyle/>
          <a:p>
            <a:pPr lvl="0" algn="ctr">
              <a:spcBef>
                <a:spcPts val="2568"/>
              </a:spcBef>
            </a:pPr>
            <a:r>
              <a:rPr lang="en-US" sz="2400" dirty="0">
                <a:solidFill>
                  <a:schemeClr val="accent5">
                    <a:lumMod val="50000"/>
                  </a:schemeClr>
                </a:solidFill>
                <a:latin typeface="Arial"/>
                <a:cs typeface="Arial"/>
              </a:rPr>
              <a:t>A Science Definition Team will be competed shortly to write the EXPORTS Experimental </a:t>
            </a:r>
            <a:r>
              <a:rPr lang="en-US" sz="2400" dirty="0" smtClean="0">
                <a:solidFill>
                  <a:schemeClr val="accent5">
                    <a:lumMod val="50000"/>
                  </a:schemeClr>
                </a:solidFill>
                <a:latin typeface="Arial"/>
                <a:cs typeface="Arial"/>
              </a:rPr>
              <a:t>Plan</a:t>
            </a:r>
            <a:endParaRPr lang="en-US" sz="2400" dirty="0">
              <a:solidFill>
                <a:schemeClr val="accent5">
                  <a:lumMod val="50000"/>
                </a:schemeClr>
              </a:solidFill>
              <a:latin typeface="Arial"/>
              <a:cs typeface="Arial"/>
            </a:endParaRPr>
          </a:p>
        </p:txBody>
      </p:sp>
      <p:sp>
        <p:nvSpPr>
          <p:cNvPr id="9" name="Rounded Rectangle 8"/>
          <p:cNvSpPr/>
          <p:nvPr/>
        </p:nvSpPr>
        <p:spPr>
          <a:xfrm>
            <a:off x="364783" y="4114800"/>
            <a:ext cx="8398217" cy="9906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 y="4191000"/>
            <a:ext cx="8001000" cy="830997"/>
          </a:xfrm>
          <a:prstGeom prst="rect">
            <a:avLst/>
          </a:prstGeom>
          <a:noFill/>
        </p:spPr>
        <p:txBody>
          <a:bodyPr wrap="square" rtlCol="0">
            <a:spAutoFit/>
          </a:bodyPr>
          <a:lstStyle/>
          <a:p>
            <a:pPr lvl="0" algn="ctr">
              <a:spcBef>
                <a:spcPts val="2568"/>
              </a:spcBef>
            </a:pPr>
            <a:r>
              <a:rPr lang="en-US" sz="2400" b="1" dirty="0" smtClean="0">
                <a:solidFill>
                  <a:srgbClr val="008000"/>
                </a:solidFill>
                <a:latin typeface="Arial"/>
                <a:cs typeface="Arial"/>
              </a:rPr>
              <a:t>If approved</a:t>
            </a:r>
            <a:r>
              <a:rPr lang="en-US" sz="2400" dirty="0" smtClean="0">
                <a:solidFill>
                  <a:srgbClr val="008000"/>
                </a:solidFill>
                <a:latin typeface="Arial"/>
                <a:cs typeface="Arial"/>
              </a:rPr>
              <a:t>: Timeline has NASA AO’s in </a:t>
            </a:r>
            <a:r>
              <a:rPr lang="en-US" sz="2400" smtClean="0">
                <a:solidFill>
                  <a:srgbClr val="008000"/>
                </a:solidFill>
                <a:latin typeface="Arial"/>
                <a:cs typeface="Arial"/>
              </a:rPr>
              <a:t>CY2016 with </a:t>
            </a:r>
            <a:r>
              <a:rPr lang="en-US" sz="2400" dirty="0" smtClean="0">
                <a:solidFill>
                  <a:srgbClr val="008000"/>
                </a:solidFill>
                <a:latin typeface="Arial"/>
                <a:cs typeface="Arial"/>
              </a:rPr>
              <a:t>EXPORTS fieldwork starting in CY2017</a:t>
            </a:r>
            <a:endParaRPr lang="en-US" sz="2400" dirty="0">
              <a:solidFill>
                <a:srgbClr val="008000"/>
              </a:solidFill>
              <a:latin typeface="Arial"/>
              <a:cs typeface="Arial"/>
            </a:endParaRPr>
          </a:p>
        </p:txBody>
      </p:sp>
      <p:sp>
        <p:nvSpPr>
          <p:cNvPr id="11" name="Rounded Rectangle 10"/>
          <p:cNvSpPr/>
          <p:nvPr/>
        </p:nvSpPr>
        <p:spPr>
          <a:xfrm>
            <a:off x="348680" y="5486400"/>
            <a:ext cx="8414320" cy="990600"/>
          </a:xfrm>
          <a:prstGeom prst="roundRect">
            <a:avLst/>
          </a:prstGeom>
          <a:solidFill>
            <a:schemeClr val="accent4">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2" name="TextBox 11"/>
          <p:cNvSpPr txBox="1"/>
          <p:nvPr/>
        </p:nvSpPr>
        <p:spPr>
          <a:xfrm>
            <a:off x="685800" y="5710535"/>
            <a:ext cx="7620000" cy="461665"/>
          </a:xfrm>
          <a:prstGeom prst="rect">
            <a:avLst/>
          </a:prstGeom>
          <a:noFill/>
        </p:spPr>
        <p:txBody>
          <a:bodyPr wrap="square" rtlCol="0">
            <a:spAutoFit/>
          </a:bodyPr>
          <a:lstStyle/>
          <a:p>
            <a:pPr lvl="0" algn="ctr">
              <a:spcBef>
                <a:spcPts val="2568"/>
              </a:spcBef>
            </a:pPr>
            <a:r>
              <a:rPr lang="en-US" sz="2400" b="1" dirty="0" smtClean="0">
                <a:solidFill>
                  <a:srgbClr val="660066"/>
                </a:solidFill>
                <a:latin typeface="Arial"/>
                <a:cs typeface="Arial"/>
              </a:rPr>
              <a:t>Important: </a:t>
            </a:r>
            <a:r>
              <a:rPr lang="en-US" sz="2400" dirty="0">
                <a:solidFill>
                  <a:srgbClr val="660066"/>
                </a:solidFill>
                <a:latin typeface="Arial"/>
                <a:cs typeface="Arial"/>
              </a:rPr>
              <a:t>Every role in EXPORTS will be </a:t>
            </a:r>
            <a:r>
              <a:rPr lang="en-US" sz="2400" dirty="0" smtClean="0">
                <a:solidFill>
                  <a:srgbClr val="660066"/>
                </a:solidFill>
                <a:latin typeface="Arial"/>
                <a:cs typeface="Arial"/>
              </a:rPr>
              <a:t>competed!!</a:t>
            </a:r>
            <a:endParaRPr lang="en-US" sz="2400" dirty="0">
              <a:solidFill>
                <a:srgbClr val="660066"/>
              </a:solidFill>
              <a:latin typeface="Arial"/>
              <a:cs typeface="Arial"/>
            </a:endParaRPr>
          </a:p>
        </p:txBody>
      </p:sp>
      <p:sp>
        <p:nvSpPr>
          <p:cNvPr id="13" name="Rounded Rectangle 12"/>
          <p:cNvSpPr/>
          <p:nvPr/>
        </p:nvSpPr>
        <p:spPr>
          <a:xfrm>
            <a:off x="418600" y="1095418"/>
            <a:ext cx="8268200" cy="1342981"/>
          </a:xfrm>
          <a:prstGeom prst="roundRect">
            <a:avLst/>
          </a:prstGeom>
          <a:solidFill>
            <a:schemeClr val="accent2">
              <a:lumMod val="20000"/>
              <a:lumOff val="8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4630" y="1143000"/>
            <a:ext cx="7848601" cy="1200328"/>
          </a:xfrm>
          <a:prstGeom prst="rect">
            <a:avLst/>
          </a:prstGeom>
          <a:noFill/>
        </p:spPr>
        <p:txBody>
          <a:bodyPr wrap="square" rtlCol="0">
            <a:spAutoFit/>
          </a:bodyPr>
          <a:lstStyle/>
          <a:p>
            <a:pPr lvl="0" algn="ctr">
              <a:spcBef>
                <a:spcPts val="2568"/>
              </a:spcBef>
            </a:pPr>
            <a:r>
              <a:rPr lang="en-US" sz="2400" dirty="0" smtClean="0">
                <a:solidFill>
                  <a:srgbClr val="800000"/>
                </a:solidFill>
                <a:latin typeface="Arial"/>
                <a:cs typeface="Arial"/>
              </a:rPr>
              <a:t>Final EXPORTS Science </a:t>
            </a:r>
            <a:r>
              <a:rPr lang="en-US" sz="2400" dirty="0" smtClean="0">
                <a:solidFill>
                  <a:srgbClr val="800000"/>
                </a:solidFill>
                <a:latin typeface="Arial"/>
                <a:cs typeface="Arial"/>
              </a:rPr>
              <a:t>Plan </a:t>
            </a:r>
            <a:r>
              <a:rPr lang="en-US" sz="2400" dirty="0" smtClean="0">
                <a:solidFill>
                  <a:srgbClr val="800000"/>
                </a:solidFill>
                <a:latin typeface="Arial"/>
                <a:cs typeface="Arial"/>
              </a:rPr>
              <a:t>has been submitted to NASA </a:t>
            </a:r>
            <a:r>
              <a:rPr lang="en-US" sz="2400" smtClean="0">
                <a:solidFill>
                  <a:srgbClr val="800000"/>
                </a:solidFill>
                <a:latin typeface="Arial"/>
                <a:cs typeface="Arial"/>
              </a:rPr>
              <a:t>HQ </a:t>
            </a:r>
            <a:r>
              <a:rPr lang="en-US" sz="2400" smtClean="0">
                <a:solidFill>
                  <a:srgbClr val="800000"/>
                </a:solidFill>
                <a:latin typeface="Arial"/>
                <a:cs typeface="Arial"/>
              </a:rPr>
              <a:t>and </a:t>
            </a:r>
            <a:r>
              <a:rPr lang="en-US" sz="2400" dirty="0" smtClean="0">
                <a:solidFill>
                  <a:srgbClr val="800000"/>
                </a:solidFill>
                <a:latin typeface="Arial"/>
                <a:cs typeface="Arial"/>
              </a:rPr>
              <a:t>is </a:t>
            </a:r>
            <a:r>
              <a:rPr lang="en-US" sz="2400" dirty="0">
                <a:solidFill>
                  <a:srgbClr val="800000"/>
                </a:solidFill>
                <a:latin typeface="Arial"/>
                <a:cs typeface="Arial"/>
              </a:rPr>
              <a:t>available at</a:t>
            </a:r>
            <a:r>
              <a:rPr lang="en-US" sz="2400" dirty="0" smtClean="0">
                <a:solidFill>
                  <a:srgbClr val="800000"/>
                </a:solidFill>
                <a:latin typeface="Arial"/>
                <a:cs typeface="Arial"/>
              </a:rPr>
              <a:t>:                                  </a:t>
            </a:r>
            <a:r>
              <a:rPr lang="en-US" sz="2400" dirty="0">
                <a:solidFill>
                  <a:srgbClr val="800000"/>
                </a:solidFill>
                <a:latin typeface="Arial"/>
                <a:cs typeface="Arial"/>
              </a:rPr>
              <a:t> </a:t>
            </a:r>
            <a:r>
              <a:rPr lang="en-US" sz="2400" dirty="0" smtClean="0">
                <a:solidFill>
                  <a:srgbClr val="800000"/>
                </a:solidFill>
                <a:latin typeface="Arial"/>
                <a:cs typeface="Arial"/>
              </a:rPr>
              <a:t>           </a:t>
            </a:r>
            <a:r>
              <a:rPr lang="en-US" sz="2400" dirty="0" smtClean="0">
                <a:solidFill>
                  <a:srgbClr val="800000"/>
                </a:solidFill>
                <a:latin typeface="Arial"/>
                <a:cs typeface="Arial"/>
              </a:rPr>
              <a:t> </a:t>
            </a:r>
            <a:r>
              <a:rPr lang="en-US" sz="2400" u="sng" dirty="0">
                <a:solidFill>
                  <a:srgbClr val="800000"/>
                </a:solidFill>
                <a:latin typeface="Arial"/>
                <a:cs typeface="Arial"/>
              </a:rPr>
              <a:t>http://</a:t>
            </a:r>
            <a:r>
              <a:rPr lang="en-US" sz="2400" u="sng" dirty="0" err="1">
                <a:solidFill>
                  <a:srgbClr val="800000"/>
                </a:solidFill>
                <a:latin typeface="Arial"/>
                <a:cs typeface="Arial"/>
              </a:rPr>
              <a:t>cce.nasa.gov</a:t>
            </a:r>
            <a:r>
              <a:rPr lang="en-US" sz="2400" u="sng" dirty="0">
                <a:solidFill>
                  <a:srgbClr val="800000"/>
                </a:solidFill>
                <a:latin typeface="Arial"/>
                <a:cs typeface="Arial"/>
              </a:rPr>
              <a:t>/</a:t>
            </a:r>
            <a:r>
              <a:rPr lang="en-US" sz="2400" u="sng" dirty="0" err="1">
                <a:solidFill>
                  <a:srgbClr val="800000"/>
                </a:solidFill>
                <a:latin typeface="Arial"/>
                <a:cs typeface="Arial"/>
              </a:rPr>
              <a:t>cce</a:t>
            </a:r>
            <a:r>
              <a:rPr lang="en-US" sz="2400" u="sng" dirty="0">
                <a:solidFill>
                  <a:srgbClr val="800000"/>
                </a:solidFill>
                <a:latin typeface="Arial"/>
                <a:cs typeface="Arial"/>
              </a:rPr>
              <a:t>/</a:t>
            </a:r>
            <a:r>
              <a:rPr lang="en-US" sz="2400" u="sng" dirty="0" err="1">
                <a:solidFill>
                  <a:srgbClr val="800000"/>
                </a:solidFill>
                <a:latin typeface="Arial"/>
                <a:cs typeface="Arial"/>
              </a:rPr>
              <a:t>ocean.htm</a:t>
            </a:r>
            <a:r>
              <a:rPr lang="en-US" sz="2400" u="sng" dirty="0">
                <a:solidFill>
                  <a:srgbClr val="800000"/>
                </a:solidFill>
                <a:latin typeface="Arial"/>
                <a:cs typeface="Arial"/>
              </a:rPr>
              <a:t>?</a:t>
            </a:r>
            <a:endParaRPr lang="en-US" sz="2400" u="sng" dirty="0" smtClean="0">
              <a:solidFill>
                <a:srgbClr val="800000"/>
              </a:solidFill>
              <a:latin typeface="Arial"/>
              <a:cs typeface="Arial"/>
            </a:endParaRPr>
          </a:p>
        </p:txBody>
      </p:sp>
    </p:spTree>
    <p:extLst>
      <p:ext uri="{BB962C8B-B14F-4D97-AF65-F5344CB8AC3E}">
        <p14:creationId xmlns:p14="http://schemas.microsoft.com/office/powerpoint/2010/main" val="3416925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anta%20Barbara%20Sunset"/>
          <p:cNvPicPr>
            <a:picLocks noChangeAspect="1" noChangeArrowheads="1"/>
          </p:cNvPicPr>
          <p:nvPr/>
        </p:nvPicPr>
        <p:blipFill>
          <a:blip r:embed="rId3">
            <a:extLst>
              <a:ext uri="{28A0092B-C50C-407E-A947-70E740481C1C}">
                <a14:useLocalDpi xmlns:a14="http://schemas.microsoft.com/office/drawing/2010/main" val="0"/>
              </a:ext>
            </a:extLst>
          </a:blip>
          <a:srcRect l="5791" t="1956" r="7356" b="516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title"/>
          </p:nvPr>
        </p:nvSpPr>
        <p:spPr>
          <a:xfrm>
            <a:off x="2376489" y="242888"/>
            <a:ext cx="4344987"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90000"/>
          </a:bodyPr>
          <a:lstStyle/>
          <a:p>
            <a:r>
              <a:rPr lang="en-US">
                <a:solidFill>
                  <a:srgbClr val="FFFF00"/>
                </a:solidFill>
                <a:latin typeface="Tahoma" charset="0"/>
              </a:rPr>
              <a:t>Thank You for Your Attention!!</a:t>
            </a:r>
          </a:p>
        </p:txBody>
      </p:sp>
      <p:pic>
        <p:nvPicPr>
          <p:cNvPr id="36868" name="Picture 4" descr="nasa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7" y="5334000"/>
            <a:ext cx="1660523" cy="1343240"/>
          </a:xfrm>
          <a:prstGeom prst="rect">
            <a:avLst/>
          </a:prstGeom>
          <a:noFill/>
          <a:extLst>
            <a:ext uri="{909E8E84-426E-40dd-AFC4-6F175D3DCCD1}">
              <a14:hiddenFill xmlns:a14="http://schemas.microsoft.com/office/drawing/2010/main">
                <a:solidFill>
                  <a:srgbClr val="FFFFFF"/>
                </a:solidFill>
              </a14:hiddenFill>
            </a:ext>
          </a:extLst>
        </p:spPr>
      </p:pic>
      <p:sp>
        <p:nvSpPr>
          <p:cNvPr id="36871" name="Rectangle 7"/>
          <p:cNvSpPr>
            <a:spLocks noChangeArrowheads="1"/>
          </p:cNvSpPr>
          <p:nvPr/>
        </p:nvSpPr>
        <p:spPr bwMode="auto">
          <a:xfrm>
            <a:off x="2667000" y="6068943"/>
            <a:ext cx="640080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2000" dirty="0" smtClean="0">
                <a:solidFill>
                  <a:schemeClr val="bg1"/>
                </a:solidFill>
              </a:rPr>
              <a:t>Special </a:t>
            </a:r>
            <a:r>
              <a:rPr lang="en-US" sz="2000" dirty="0" err="1">
                <a:solidFill>
                  <a:schemeClr val="bg1"/>
                </a:solidFill>
              </a:rPr>
              <a:t>t</a:t>
            </a:r>
            <a:r>
              <a:rPr lang="en-US" sz="2000" dirty="0" err="1" smtClean="0">
                <a:solidFill>
                  <a:schemeClr val="bg1"/>
                </a:solidFill>
              </a:rPr>
              <a:t>hanx</a:t>
            </a:r>
            <a:r>
              <a:rPr lang="en-US" sz="2000" dirty="0" smtClean="0">
                <a:solidFill>
                  <a:schemeClr val="bg1"/>
                </a:solidFill>
              </a:rPr>
              <a:t> our colleagues who have provided 100’s of comments on the draft EXPORTS Science Plan</a:t>
            </a:r>
            <a:endParaRPr lang="en-US" sz="2000" dirty="0">
              <a:solidFill>
                <a:schemeClr val="bg1"/>
              </a:solidFill>
            </a:endParaRPr>
          </a:p>
        </p:txBody>
      </p:sp>
    </p:spTree>
    <p:extLst>
      <p:ext uri="{BB962C8B-B14F-4D97-AF65-F5344CB8AC3E}">
        <p14:creationId xmlns:p14="http://schemas.microsoft.com/office/powerpoint/2010/main" val="3572567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84200" y="228600"/>
            <a:ext cx="7937500" cy="838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nchor="ctr"/>
          <a:lstStyle/>
          <a:p>
            <a:pPr algn="ctr" eaLnBrk="1" hangingPunct="1"/>
            <a:r>
              <a:rPr lang="en-US" sz="4000" b="1" dirty="0" smtClean="0">
                <a:solidFill>
                  <a:srgbClr val="000090"/>
                </a:solidFill>
                <a:latin typeface="Arial"/>
                <a:cs typeface="Arial"/>
              </a:rPr>
              <a:t>Why EXPORTS?</a:t>
            </a:r>
          </a:p>
        </p:txBody>
      </p:sp>
      <p:pic>
        <p:nvPicPr>
          <p:cNvPr id="3" name="Picture 2"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spTree>
    <p:extLst>
      <p:ext uri="{BB962C8B-B14F-4D97-AF65-F5344CB8AC3E}">
        <p14:creationId xmlns:p14="http://schemas.microsoft.com/office/powerpoint/2010/main" val="242223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sp>
        <p:nvSpPr>
          <p:cNvPr id="2" name="Rectangle 8"/>
          <p:cNvSpPr>
            <a:spLocks noChangeArrowheads="1"/>
          </p:cNvSpPr>
          <p:nvPr/>
        </p:nvSpPr>
        <p:spPr bwMode="auto">
          <a:xfrm>
            <a:off x="76200" y="152400"/>
            <a:ext cx="8991600" cy="990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nchor="ctr"/>
          <a:lstStyle/>
          <a:p>
            <a:pPr algn="ctr"/>
            <a:r>
              <a:rPr lang="en-US" sz="2800" b="1" dirty="0" smtClean="0">
                <a:solidFill>
                  <a:srgbClr val="000090"/>
                </a:solidFill>
                <a:latin typeface="Arial"/>
                <a:cs typeface="Arial"/>
              </a:rPr>
              <a:t>Why? </a:t>
            </a:r>
            <a:r>
              <a:rPr lang="en-US" sz="2800" dirty="0" smtClean="0">
                <a:solidFill>
                  <a:srgbClr val="000090"/>
                </a:solidFill>
                <a:latin typeface="Arial"/>
                <a:cs typeface="Arial"/>
              </a:rPr>
              <a:t>Need to understand, quantify &amp; predict how ecosystem processes transfer </a:t>
            </a:r>
            <a:r>
              <a:rPr lang="en-US" sz="2800" dirty="0">
                <a:solidFill>
                  <a:srgbClr val="000090"/>
                </a:solidFill>
                <a:latin typeface="Arial"/>
                <a:cs typeface="Arial"/>
              </a:rPr>
              <a:t>organic matter to </a:t>
            </a:r>
            <a:r>
              <a:rPr lang="en-US" sz="2800" dirty="0" smtClean="0">
                <a:solidFill>
                  <a:srgbClr val="000090"/>
                </a:solidFill>
                <a:latin typeface="Arial"/>
                <a:cs typeface="Arial"/>
              </a:rPr>
              <a:t>depth</a:t>
            </a:r>
            <a:endParaRPr lang="en-US" sz="2800" dirty="0">
              <a:solidFill>
                <a:srgbClr val="000090"/>
              </a:solidFill>
              <a:latin typeface="Arial"/>
              <a:cs typeface="Arial"/>
            </a:endParaRPr>
          </a:p>
        </p:txBody>
      </p:sp>
      <p:pic>
        <p:nvPicPr>
          <p:cNvPr id="4" name="Picture 3" descr="Mask1a.png"/>
          <p:cNvPicPr>
            <a:picLocks noChangeAspect="1"/>
          </p:cNvPicPr>
          <p:nvPr/>
        </p:nvPicPr>
        <p:blipFill>
          <a:blip r:embed="rId4">
            <a:alphaModFix amt="68000"/>
            <a:extLst>
              <a:ext uri="{28A0092B-C50C-407E-A947-70E740481C1C}">
                <a14:useLocalDpi xmlns:a14="http://schemas.microsoft.com/office/drawing/2010/main" val="0"/>
              </a:ext>
            </a:extLst>
          </a:blip>
          <a:stretch>
            <a:fillRect/>
          </a:stretch>
        </p:blipFill>
        <p:spPr>
          <a:xfrm>
            <a:off x="774200" y="1231757"/>
            <a:ext cx="7747500" cy="5473843"/>
          </a:xfrm>
          <a:prstGeom prst="rect">
            <a:avLst/>
          </a:prstGeom>
        </p:spPr>
      </p:pic>
    </p:spTree>
    <p:extLst>
      <p:ext uri="{BB962C8B-B14F-4D97-AF65-F5344CB8AC3E}">
        <p14:creationId xmlns:p14="http://schemas.microsoft.com/office/powerpoint/2010/main" val="555558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s Biological Pump figure Ver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8629" y="1295400"/>
            <a:ext cx="6499971" cy="5410200"/>
          </a:xfrm>
          <a:prstGeom prst="rect">
            <a:avLst/>
          </a:prstGeom>
        </p:spPr>
      </p:pic>
      <p:pic>
        <p:nvPicPr>
          <p:cNvPr id="4" name="Picture 3" descr="Mask5a.png"/>
          <p:cNvPicPr>
            <a:picLocks noChangeAspect="1"/>
          </p:cNvPicPr>
          <p:nvPr/>
        </p:nvPicPr>
        <p:blipFill>
          <a:blip r:embed="rId4">
            <a:alphaModFix amt="75000"/>
            <a:extLst>
              <a:ext uri="{28A0092B-C50C-407E-A947-70E740481C1C}">
                <a14:useLocalDpi xmlns:a14="http://schemas.microsoft.com/office/drawing/2010/main"/>
              </a:ext>
            </a:extLst>
          </a:blip>
          <a:stretch>
            <a:fillRect/>
          </a:stretch>
        </p:blipFill>
        <p:spPr>
          <a:xfrm>
            <a:off x="646691" y="1115951"/>
            <a:ext cx="7735309" cy="5742049"/>
          </a:xfrm>
          <a:prstGeom prst="rect">
            <a:avLst/>
          </a:prstGeom>
        </p:spPr>
      </p:pic>
      <p:sp>
        <p:nvSpPr>
          <p:cNvPr id="9" name="TextBox 8"/>
          <p:cNvSpPr txBox="1"/>
          <p:nvPr/>
        </p:nvSpPr>
        <p:spPr>
          <a:xfrm>
            <a:off x="6400800" y="5838336"/>
            <a:ext cx="2590800" cy="898707"/>
          </a:xfrm>
          <a:prstGeom prst="rect">
            <a:avLst/>
          </a:prstGeom>
          <a:noFill/>
        </p:spPr>
        <p:txBody>
          <a:bodyPr wrap="square" rtlCol="0">
            <a:spAutoFit/>
          </a:bodyPr>
          <a:lstStyle/>
          <a:p>
            <a:pPr algn="ctr">
              <a:lnSpc>
                <a:spcPct val="110000"/>
              </a:lnSpc>
            </a:pPr>
            <a:r>
              <a:rPr lang="en-US" sz="2400" dirty="0" smtClean="0">
                <a:latin typeface="Arial"/>
                <a:cs typeface="Arial"/>
              </a:rPr>
              <a:t>Migration Flux</a:t>
            </a:r>
          </a:p>
          <a:p>
            <a:pPr algn="ctr">
              <a:lnSpc>
                <a:spcPct val="110000"/>
              </a:lnSpc>
            </a:pPr>
            <a:r>
              <a:rPr lang="en-US" sz="2400" dirty="0" smtClean="0">
                <a:latin typeface="Arial"/>
                <a:cs typeface="Arial"/>
              </a:rPr>
              <a:t>0.5 - 1.5 </a:t>
            </a:r>
            <a:r>
              <a:rPr lang="en-US" sz="2400" dirty="0" err="1" smtClean="0">
                <a:latin typeface="Arial"/>
                <a:cs typeface="Arial"/>
              </a:rPr>
              <a:t>Pg</a:t>
            </a:r>
            <a:r>
              <a:rPr lang="en-US" sz="2400" dirty="0" smtClean="0">
                <a:latin typeface="Arial"/>
                <a:cs typeface="Arial"/>
              </a:rPr>
              <a:t> C y</a:t>
            </a:r>
            <a:r>
              <a:rPr lang="en-US" sz="2400" baseline="30000" dirty="0" smtClean="0">
                <a:latin typeface="Arial"/>
                <a:cs typeface="Arial"/>
              </a:rPr>
              <a:t>-1</a:t>
            </a:r>
            <a:endParaRPr lang="en-US" sz="2400" baseline="30000" dirty="0">
              <a:latin typeface="Arial"/>
              <a:cs typeface="Arial"/>
            </a:endParaRPr>
          </a:p>
        </p:txBody>
      </p:sp>
      <p:cxnSp>
        <p:nvCxnSpPr>
          <p:cNvPr id="10" name="Straight Arrow Connector 9"/>
          <p:cNvCxnSpPr/>
          <p:nvPr/>
        </p:nvCxnSpPr>
        <p:spPr>
          <a:xfrm>
            <a:off x="914400" y="2484566"/>
            <a:ext cx="838200" cy="1173034"/>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6553200" y="5105400"/>
            <a:ext cx="838200" cy="68580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5629" y="5826762"/>
            <a:ext cx="2286000" cy="898707"/>
          </a:xfrm>
          <a:prstGeom prst="rect">
            <a:avLst/>
          </a:prstGeom>
          <a:noFill/>
        </p:spPr>
        <p:txBody>
          <a:bodyPr wrap="square" rtlCol="0">
            <a:spAutoFit/>
          </a:bodyPr>
          <a:lstStyle/>
          <a:p>
            <a:pPr algn="ctr">
              <a:lnSpc>
                <a:spcPct val="110000"/>
              </a:lnSpc>
            </a:pPr>
            <a:r>
              <a:rPr lang="en-US" sz="2400" dirty="0" smtClean="0">
                <a:latin typeface="Arial"/>
                <a:cs typeface="Arial"/>
              </a:rPr>
              <a:t>Sinking Flux</a:t>
            </a:r>
          </a:p>
          <a:p>
            <a:pPr algn="ctr">
              <a:lnSpc>
                <a:spcPct val="110000"/>
              </a:lnSpc>
            </a:pPr>
            <a:r>
              <a:rPr lang="en-US" sz="2400" dirty="0" smtClean="0">
                <a:latin typeface="Arial"/>
                <a:cs typeface="Arial"/>
              </a:rPr>
              <a:t>4 - 8 </a:t>
            </a:r>
            <a:r>
              <a:rPr lang="en-US" sz="2400" dirty="0" err="1" smtClean="0">
                <a:latin typeface="Arial"/>
                <a:cs typeface="Arial"/>
              </a:rPr>
              <a:t>Pg</a:t>
            </a:r>
            <a:r>
              <a:rPr lang="en-US" sz="2400" dirty="0" smtClean="0">
                <a:latin typeface="Arial"/>
                <a:cs typeface="Arial"/>
              </a:rPr>
              <a:t> C y</a:t>
            </a:r>
            <a:r>
              <a:rPr lang="en-US" sz="2400" baseline="30000" dirty="0" smtClean="0">
                <a:latin typeface="Arial"/>
                <a:cs typeface="Arial"/>
              </a:rPr>
              <a:t>-1</a:t>
            </a:r>
            <a:endParaRPr lang="en-US" sz="2400" baseline="30000" dirty="0">
              <a:latin typeface="Arial"/>
              <a:cs typeface="Arial"/>
            </a:endParaRPr>
          </a:p>
        </p:txBody>
      </p:sp>
      <p:sp>
        <p:nvSpPr>
          <p:cNvPr id="7" name="TextBox 6"/>
          <p:cNvSpPr txBox="1"/>
          <p:nvPr/>
        </p:nvSpPr>
        <p:spPr>
          <a:xfrm>
            <a:off x="62284" y="1573207"/>
            <a:ext cx="2808238" cy="898707"/>
          </a:xfrm>
          <a:prstGeom prst="rect">
            <a:avLst/>
          </a:prstGeom>
          <a:noFill/>
        </p:spPr>
        <p:txBody>
          <a:bodyPr wrap="square" rtlCol="0">
            <a:spAutoFit/>
          </a:bodyPr>
          <a:lstStyle/>
          <a:p>
            <a:pPr algn="ctr">
              <a:lnSpc>
                <a:spcPct val="110000"/>
              </a:lnSpc>
            </a:pPr>
            <a:r>
              <a:rPr lang="en-US" sz="2400" dirty="0" smtClean="0">
                <a:latin typeface="Arial"/>
                <a:cs typeface="Arial"/>
              </a:rPr>
              <a:t>Physical Transport</a:t>
            </a:r>
          </a:p>
          <a:p>
            <a:pPr algn="ctr">
              <a:lnSpc>
                <a:spcPct val="110000"/>
              </a:lnSpc>
            </a:pPr>
            <a:r>
              <a:rPr lang="en-US" sz="2400" dirty="0" smtClean="0">
                <a:latin typeface="Arial"/>
                <a:cs typeface="Arial"/>
              </a:rPr>
              <a:t>0.5 - 2.5 </a:t>
            </a:r>
            <a:r>
              <a:rPr lang="en-US" sz="2400" dirty="0" err="1" smtClean="0">
                <a:latin typeface="Arial"/>
                <a:cs typeface="Arial"/>
              </a:rPr>
              <a:t>Pg</a:t>
            </a:r>
            <a:r>
              <a:rPr lang="en-US" sz="2400" dirty="0" smtClean="0">
                <a:latin typeface="Arial"/>
                <a:cs typeface="Arial"/>
              </a:rPr>
              <a:t> C y</a:t>
            </a:r>
            <a:r>
              <a:rPr lang="en-US" sz="2400" baseline="30000" dirty="0" smtClean="0">
                <a:latin typeface="Arial"/>
                <a:cs typeface="Arial"/>
              </a:rPr>
              <a:t>-1</a:t>
            </a:r>
            <a:endParaRPr lang="en-US" sz="2400" baseline="30000" dirty="0">
              <a:latin typeface="Arial"/>
              <a:cs typeface="Arial"/>
            </a:endParaRPr>
          </a:p>
        </p:txBody>
      </p:sp>
      <p:cxnSp>
        <p:nvCxnSpPr>
          <p:cNvPr id="17" name="Straight Arrow Connector 16"/>
          <p:cNvCxnSpPr/>
          <p:nvPr/>
        </p:nvCxnSpPr>
        <p:spPr>
          <a:xfrm flipV="1">
            <a:off x="1752600" y="5257800"/>
            <a:ext cx="1524000" cy="53340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8"/>
          <p:cNvSpPr>
            <a:spLocks noChangeArrowheads="1"/>
          </p:cNvSpPr>
          <p:nvPr/>
        </p:nvSpPr>
        <p:spPr bwMode="auto">
          <a:xfrm>
            <a:off x="374386" y="76200"/>
            <a:ext cx="8147314" cy="990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nchor="ctr"/>
          <a:lstStyle/>
          <a:p>
            <a:pPr algn="ctr"/>
            <a:r>
              <a:rPr lang="en-US" sz="3200" dirty="0" smtClean="0">
                <a:solidFill>
                  <a:srgbClr val="000090"/>
                </a:solidFill>
                <a:latin typeface="Arial"/>
                <a:cs typeface="Arial"/>
              </a:rPr>
              <a:t>Need to improve estimates of carbon export from the euphotic zone</a:t>
            </a:r>
            <a:r>
              <a:rPr lang="en-US" sz="2800" dirty="0" smtClean="0">
                <a:solidFill>
                  <a:srgbClr val="000090"/>
                </a:solidFill>
                <a:latin typeface="Arial"/>
                <a:cs typeface="Arial"/>
              </a:rPr>
              <a:t> (4 to 13 </a:t>
            </a:r>
            <a:r>
              <a:rPr lang="en-US" sz="2800" dirty="0" err="1">
                <a:solidFill>
                  <a:srgbClr val="000090"/>
                </a:solidFill>
                <a:latin typeface="Arial"/>
                <a:cs typeface="Arial"/>
              </a:rPr>
              <a:t>Pg</a:t>
            </a:r>
            <a:r>
              <a:rPr lang="en-US" sz="2800" dirty="0">
                <a:solidFill>
                  <a:srgbClr val="000090"/>
                </a:solidFill>
                <a:latin typeface="Arial"/>
                <a:cs typeface="Arial"/>
              </a:rPr>
              <a:t> C y</a:t>
            </a:r>
            <a:r>
              <a:rPr lang="en-US" sz="2800" baseline="30000" dirty="0">
                <a:solidFill>
                  <a:srgbClr val="000090"/>
                </a:solidFill>
                <a:latin typeface="Arial"/>
                <a:cs typeface="Arial"/>
              </a:rPr>
              <a:t>-</a:t>
            </a:r>
            <a:r>
              <a:rPr lang="en-US" sz="2800" baseline="30000" dirty="0" smtClean="0">
                <a:solidFill>
                  <a:srgbClr val="000090"/>
                </a:solidFill>
                <a:latin typeface="Arial"/>
                <a:cs typeface="Arial"/>
              </a:rPr>
              <a:t>1</a:t>
            </a:r>
            <a:r>
              <a:rPr lang="en-US" sz="2800" dirty="0" smtClean="0">
                <a:solidFill>
                  <a:srgbClr val="000090"/>
                </a:solidFill>
                <a:latin typeface="Arial"/>
                <a:cs typeface="Arial"/>
              </a:rPr>
              <a:t>)</a:t>
            </a:r>
            <a:r>
              <a:rPr lang="en-US" sz="3200" dirty="0" smtClean="0">
                <a:solidFill>
                  <a:srgbClr val="000090"/>
                </a:solidFill>
                <a:latin typeface="Arial"/>
                <a:cs typeface="Arial"/>
              </a:rPr>
              <a:t> </a:t>
            </a:r>
            <a:endParaRPr lang="en-US" sz="3200" dirty="0">
              <a:solidFill>
                <a:srgbClr val="000090"/>
              </a:solidFill>
              <a:latin typeface="Arial"/>
              <a:cs typeface="Arial"/>
            </a:endParaRPr>
          </a:p>
        </p:txBody>
      </p:sp>
    </p:spTree>
    <p:extLst>
      <p:ext uri="{BB962C8B-B14F-4D97-AF65-F5344CB8AC3E}">
        <p14:creationId xmlns:p14="http://schemas.microsoft.com/office/powerpoint/2010/main" val="356824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sp>
        <p:nvSpPr>
          <p:cNvPr id="2" name="Rectangle 8"/>
          <p:cNvSpPr>
            <a:spLocks noChangeArrowheads="1"/>
          </p:cNvSpPr>
          <p:nvPr/>
        </p:nvSpPr>
        <p:spPr bwMode="auto">
          <a:xfrm>
            <a:off x="584200" y="152400"/>
            <a:ext cx="7937500" cy="990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nchor="ctr"/>
          <a:lstStyle/>
          <a:p>
            <a:pPr algn="ctr"/>
            <a:r>
              <a:rPr lang="en-US" sz="2800" b="1" dirty="0" smtClean="0">
                <a:solidFill>
                  <a:srgbClr val="000090"/>
                </a:solidFill>
                <a:latin typeface="Arial"/>
                <a:cs typeface="Arial"/>
              </a:rPr>
              <a:t>Why? </a:t>
            </a:r>
            <a:r>
              <a:rPr lang="en-US" sz="2800" dirty="0">
                <a:solidFill>
                  <a:srgbClr val="000090"/>
                </a:solidFill>
                <a:latin typeface="Arial"/>
                <a:cs typeface="Arial"/>
              </a:rPr>
              <a:t>Need to quantify the attenuation of export below euphotic </a:t>
            </a:r>
            <a:r>
              <a:rPr lang="en-US" sz="2800" dirty="0" smtClean="0">
                <a:solidFill>
                  <a:srgbClr val="000090"/>
                </a:solidFill>
                <a:latin typeface="Arial"/>
                <a:cs typeface="Arial"/>
              </a:rPr>
              <a:t>zone </a:t>
            </a:r>
            <a:r>
              <a:rPr lang="en-US" sz="2400" dirty="0" smtClean="0">
                <a:solidFill>
                  <a:srgbClr val="000090"/>
                </a:solidFill>
                <a:latin typeface="Arial"/>
                <a:cs typeface="Arial"/>
              </a:rPr>
              <a:t>(the twilight zone)</a:t>
            </a:r>
            <a:endParaRPr lang="en-US" sz="2400" dirty="0">
              <a:solidFill>
                <a:srgbClr val="000090"/>
              </a:solidFill>
              <a:latin typeface="Arial"/>
              <a:cs typeface="Arial"/>
            </a:endParaRPr>
          </a:p>
        </p:txBody>
      </p:sp>
      <p:pic>
        <p:nvPicPr>
          <p:cNvPr id="6" name="Picture 5" descr="Mask3a.png"/>
          <p:cNvPicPr>
            <a:picLocks noChangeAspect="1"/>
          </p:cNvPicPr>
          <p:nvPr/>
        </p:nvPicPr>
        <p:blipFill>
          <a:blip r:embed="rId4">
            <a:alphaModFix amt="73000"/>
            <a:extLst>
              <a:ext uri="{28A0092B-C50C-407E-A947-70E740481C1C}">
                <a14:useLocalDpi xmlns:a14="http://schemas.microsoft.com/office/drawing/2010/main" val="0"/>
              </a:ext>
            </a:extLst>
          </a:blip>
          <a:stretch>
            <a:fillRect/>
          </a:stretch>
        </p:blipFill>
        <p:spPr>
          <a:xfrm>
            <a:off x="914400" y="1195193"/>
            <a:ext cx="7278139" cy="5662807"/>
          </a:xfrm>
          <a:prstGeom prst="rect">
            <a:avLst/>
          </a:prstGeom>
        </p:spPr>
      </p:pic>
    </p:spTree>
    <p:extLst>
      <p:ext uri="{BB962C8B-B14F-4D97-AF65-F5344CB8AC3E}">
        <p14:creationId xmlns:p14="http://schemas.microsoft.com/office/powerpoint/2010/main" val="2034832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s Biological Pump figure V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29" y="1295400"/>
            <a:ext cx="6499971" cy="5410200"/>
          </a:xfrm>
          <a:prstGeom prst="rect">
            <a:avLst/>
          </a:prstGeom>
        </p:spPr>
      </p:pic>
      <p:sp>
        <p:nvSpPr>
          <p:cNvPr id="2" name="Rectangle 8"/>
          <p:cNvSpPr>
            <a:spLocks noChangeArrowheads="1"/>
          </p:cNvSpPr>
          <p:nvPr/>
        </p:nvSpPr>
        <p:spPr bwMode="auto">
          <a:xfrm>
            <a:off x="469900" y="152400"/>
            <a:ext cx="8445500" cy="990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nchor="ctr"/>
          <a:lstStyle/>
          <a:p>
            <a:pPr algn="ctr"/>
            <a:r>
              <a:rPr lang="en-US" sz="2800" b="1" dirty="0" smtClean="0">
                <a:solidFill>
                  <a:srgbClr val="000090"/>
                </a:solidFill>
                <a:latin typeface="Arial"/>
                <a:cs typeface="Arial"/>
              </a:rPr>
              <a:t>Why Now? </a:t>
            </a:r>
            <a:r>
              <a:rPr lang="en-US" sz="2800" dirty="0" smtClean="0">
                <a:solidFill>
                  <a:srgbClr val="000090"/>
                </a:solidFill>
                <a:latin typeface="Arial"/>
                <a:cs typeface="Arial"/>
              </a:rPr>
              <a:t>Advances in remote sensing (&amp; PACE!!) &amp; autonomous tools make it time!</a:t>
            </a:r>
            <a:endParaRPr lang="en-US" sz="2800" dirty="0">
              <a:solidFill>
                <a:srgbClr val="000090"/>
              </a:solidFill>
              <a:latin typeface="Arial"/>
              <a:cs typeface="Arial"/>
            </a:endParaRPr>
          </a:p>
        </p:txBody>
      </p:sp>
      <p:pic>
        <p:nvPicPr>
          <p:cNvPr id="5" name="Picture 4" descr="Mask4a.png"/>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838200" y="1195193"/>
            <a:ext cx="7418338" cy="5662807"/>
          </a:xfrm>
          <a:prstGeom prst="rect">
            <a:avLst/>
          </a:prstGeom>
        </p:spPr>
      </p:pic>
    </p:spTree>
    <p:extLst>
      <p:ext uri="{BB962C8B-B14F-4D97-AF65-F5344CB8AC3E}">
        <p14:creationId xmlns:p14="http://schemas.microsoft.com/office/powerpoint/2010/main" val="2859893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txBox="1">
            <a:spLocks noChangeArrowheads="1"/>
          </p:cNvSpPr>
          <p:nvPr/>
        </p:nvSpPr>
        <p:spPr>
          <a:xfrm>
            <a:off x="364783" y="90713"/>
            <a:ext cx="8414320" cy="791843"/>
          </a:xfrm>
          <a:prstGeom prst="rect">
            <a:avLst/>
          </a:prstGeom>
          <a:ln>
            <a:noFill/>
            <a:miter lim="800000"/>
            <a:headEnd/>
            <a:tailEnd/>
          </a:ln>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Three Science Questions</a:t>
            </a:r>
            <a:endParaRPr lang="en-US" sz="4000" b="1" dirty="0">
              <a:solidFill>
                <a:srgbClr val="000090"/>
              </a:solidFill>
              <a:latin typeface="Arial"/>
              <a:cs typeface="Arial"/>
            </a:endParaRPr>
          </a:p>
        </p:txBody>
      </p:sp>
      <p:grpSp>
        <p:nvGrpSpPr>
          <p:cNvPr id="9" name="Group 8"/>
          <p:cNvGrpSpPr/>
          <p:nvPr/>
        </p:nvGrpSpPr>
        <p:grpSpPr>
          <a:xfrm>
            <a:off x="353060" y="838200"/>
            <a:ext cx="8426043" cy="1600200"/>
            <a:chOff x="353060" y="990600"/>
            <a:chExt cx="8426043" cy="1752600"/>
          </a:xfrm>
        </p:grpSpPr>
        <p:sp>
          <p:nvSpPr>
            <p:cNvPr id="2" name="Rounded Rectangle 1"/>
            <p:cNvSpPr/>
            <p:nvPr/>
          </p:nvSpPr>
          <p:spPr>
            <a:xfrm>
              <a:off x="364783" y="990600"/>
              <a:ext cx="8414320" cy="1752600"/>
            </a:xfrm>
            <a:prstGeom prst="roundRect">
              <a:avLst/>
            </a:prstGeom>
            <a:solidFill>
              <a:schemeClr val="tx2">
                <a:lumMod val="20000"/>
                <a:lumOff val="8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 name="TextBox 3"/>
            <p:cNvSpPr txBox="1"/>
            <p:nvPr/>
          </p:nvSpPr>
          <p:spPr>
            <a:xfrm>
              <a:off x="353060" y="1107833"/>
              <a:ext cx="8414320" cy="1384995"/>
            </a:xfrm>
            <a:prstGeom prst="rect">
              <a:avLst/>
            </a:prstGeom>
            <a:noFill/>
          </p:spPr>
          <p:txBody>
            <a:bodyPr wrap="square" rtlCol="0">
              <a:spAutoFit/>
            </a:bodyPr>
            <a:lstStyle/>
            <a:p>
              <a:pPr lvl="0" algn="ctr">
                <a:spcBef>
                  <a:spcPts val="2568"/>
                </a:spcBef>
              </a:pPr>
              <a:r>
                <a:rPr lang="en-US" sz="2800" dirty="0" smtClean="0">
                  <a:solidFill>
                    <a:srgbClr val="000090"/>
                  </a:solidFill>
                  <a:latin typeface="Arial"/>
                  <a:cs typeface="Arial"/>
                </a:rPr>
                <a:t>How do upper ocean ecosystem characteristics determine the vertical transfer of organic matter from the well-lit surface ocean?</a:t>
              </a:r>
            </a:p>
          </p:txBody>
        </p:sp>
      </p:grpSp>
      <p:sp>
        <p:nvSpPr>
          <p:cNvPr id="8" name="Rounded Rectangle 7"/>
          <p:cNvSpPr/>
          <p:nvPr/>
        </p:nvSpPr>
        <p:spPr>
          <a:xfrm>
            <a:off x="326906" y="2743200"/>
            <a:ext cx="8414320" cy="1752600"/>
          </a:xfrm>
          <a:prstGeom prst="roundRect">
            <a:avLst/>
          </a:prstGeom>
          <a:solidFill>
            <a:schemeClr val="accent6">
              <a:lumMod val="20000"/>
              <a:lumOff val="80000"/>
            </a:schemeClr>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4800" y="3048000"/>
            <a:ext cx="8414320" cy="1033103"/>
          </a:xfrm>
          <a:prstGeom prst="rect">
            <a:avLst/>
          </a:prstGeom>
          <a:noFill/>
        </p:spPr>
        <p:txBody>
          <a:bodyPr wrap="square" rtlCol="0">
            <a:spAutoFit/>
          </a:bodyPr>
          <a:lstStyle/>
          <a:p>
            <a:pPr lvl="0" algn="ctr">
              <a:lnSpc>
                <a:spcPct val="110000"/>
              </a:lnSpc>
              <a:spcBef>
                <a:spcPts val="2568"/>
              </a:spcBef>
            </a:pPr>
            <a:r>
              <a:rPr lang="en-US" sz="2800" dirty="0" smtClean="0">
                <a:solidFill>
                  <a:schemeClr val="accent2"/>
                </a:solidFill>
                <a:latin typeface="Arial"/>
                <a:cs typeface="Arial"/>
              </a:rPr>
              <a:t>What controls the efficiency of vertical transfer of organic matter below the well-lit surface ocean?</a:t>
            </a:r>
          </a:p>
        </p:txBody>
      </p:sp>
      <p:sp>
        <p:nvSpPr>
          <p:cNvPr id="14" name="Rounded Rectangle 13"/>
          <p:cNvSpPr/>
          <p:nvPr/>
        </p:nvSpPr>
        <p:spPr>
          <a:xfrm>
            <a:off x="348680" y="4876800"/>
            <a:ext cx="8414320" cy="17526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46335" y="5029200"/>
            <a:ext cx="8414320" cy="1384995"/>
          </a:xfrm>
          <a:prstGeom prst="rect">
            <a:avLst/>
          </a:prstGeom>
          <a:noFill/>
        </p:spPr>
        <p:txBody>
          <a:bodyPr wrap="square" rtlCol="0">
            <a:spAutoFit/>
          </a:bodyPr>
          <a:lstStyle/>
          <a:p>
            <a:pPr lvl="0" algn="ctr">
              <a:spcBef>
                <a:spcPts val="2568"/>
              </a:spcBef>
            </a:pPr>
            <a:r>
              <a:rPr lang="en-US" sz="2800" dirty="0" smtClean="0">
                <a:solidFill>
                  <a:srgbClr val="008000"/>
                </a:solidFill>
                <a:latin typeface="Arial"/>
                <a:cs typeface="Arial"/>
              </a:rPr>
              <a:t>How can the knowledge gained be used to reduce uncertainties in contemporary &amp; future estimates of the export and fates of NPP?</a:t>
            </a:r>
          </a:p>
        </p:txBody>
      </p:sp>
      <p:sp>
        <p:nvSpPr>
          <p:cNvPr id="6" name="TextBox 5"/>
          <p:cNvSpPr txBox="1"/>
          <p:nvPr/>
        </p:nvSpPr>
        <p:spPr>
          <a:xfrm>
            <a:off x="50800" y="4876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9519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279401" y="82708"/>
            <a:ext cx="8414320" cy="791843"/>
          </a:xfrm>
          <a:prstGeom prst="rect">
            <a:avLst/>
          </a:prstGeom>
          <a:ln>
            <a:noFill/>
            <a:miter lim="800000"/>
            <a:headEnd/>
            <a:tailEnd/>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latin typeface="Arial"/>
                <a:cs typeface="Arial"/>
              </a:rPr>
              <a:t>EXPORTS: Focus on Pathways</a:t>
            </a:r>
            <a:endParaRPr lang="en-US" sz="4000" b="1" dirty="0">
              <a:solidFill>
                <a:srgbClr val="000090"/>
              </a:solidFill>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906131" y="865956"/>
            <a:ext cx="5409069" cy="5811148"/>
          </a:xfrm>
          <a:prstGeom prst="rect">
            <a:avLst/>
          </a:prstGeom>
          <a:noFill/>
          <a:ln>
            <a:noFill/>
          </a:ln>
        </p:spPr>
      </p:pic>
      <p:pic>
        <p:nvPicPr>
          <p:cNvPr id="5" name="Picture 4"/>
          <p:cNvPicPr/>
          <p:nvPr/>
        </p:nvPicPr>
        <p:blipFill rotWithShape="1">
          <a:blip r:embed="rId4"/>
          <a:srcRect l="2009" t="10858" r="51797"/>
          <a:stretch/>
        </p:blipFill>
        <p:spPr bwMode="auto">
          <a:xfrm>
            <a:off x="2133600" y="1543201"/>
            <a:ext cx="4876800" cy="5162399"/>
          </a:xfrm>
          <a:prstGeom prst="rect">
            <a:avLst/>
          </a:prstGeom>
          <a:noFill/>
          <a:ln w="9525">
            <a:noFill/>
            <a:miter lim="800000"/>
            <a:headEnd/>
            <a:tailEnd/>
          </a:ln>
        </p:spPr>
      </p:pic>
      <p:pic>
        <p:nvPicPr>
          <p:cNvPr id="9" name="Picture 8"/>
          <p:cNvPicPr/>
          <p:nvPr/>
        </p:nvPicPr>
        <p:blipFill rotWithShape="1">
          <a:blip r:embed="rId4"/>
          <a:srcRect l="53277"/>
          <a:stretch/>
        </p:blipFill>
        <p:spPr bwMode="auto">
          <a:xfrm>
            <a:off x="2347295" y="838200"/>
            <a:ext cx="4951828" cy="5838904"/>
          </a:xfrm>
          <a:prstGeom prst="rect">
            <a:avLst/>
          </a:prstGeom>
          <a:noFill/>
          <a:ln w="9525">
            <a:noFill/>
            <a:miter lim="800000"/>
            <a:headEnd/>
            <a:tailEnd/>
          </a:ln>
        </p:spPr>
      </p:pic>
      <p:sp>
        <p:nvSpPr>
          <p:cNvPr id="10" name="TextBox 9"/>
          <p:cNvSpPr txBox="1"/>
          <p:nvPr/>
        </p:nvSpPr>
        <p:spPr>
          <a:xfrm>
            <a:off x="5943600" y="865956"/>
            <a:ext cx="3429000" cy="461665"/>
          </a:xfrm>
          <a:prstGeom prst="rect">
            <a:avLst/>
          </a:prstGeom>
          <a:noFill/>
        </p:spPr>
        <p:txBody>
          <a:bodyPr wrap="square" rtlCol="0">
            <a:spAutoFit/>
          </a:bodyPr>
          <a:lstStyle/>
          <a:p>
            <a:r>
              <a:rPr lang="en-US" sz="2400" b="1" dirty="0" smtClean="0">
                <a:latin typeface="Arial"/>
                <a:cs typeface="Arial"/>
              </a:rPr>
              <a:t>North Atlantic Bloom</a:t>
            </a:r>
          </a:p>
        </p:txBody>
      </p:sp>
      <p:sp>
        <p:nvSpPr>
          <p:cNvPr id="11" name="Rectangle 10"/>
          <p:cNvSpPr/>
          <p:nvPr/>
        </p:nvSpPr>
        <p:spPr>
          <a:xfrm>
            <a:off x="5715000" y="1312368"/>
            <a:ext cx="3377848" cy="400110"/>
          </a:xfrm>
          <a:prstGeom prst="rect">
            <a:avLst/>
          </a:prstGeom>
        </p:spPr>
        <p:txBody>
          <a:bodyPr wrap="none">
            <a:spAutoFit/>
          </a:bodyPr>
          <a:lstStyle/>
          <a:p>
            <a:r>
              <a:rPr lang="en-US" sz="2000" b="1" dirty="0">
                <a:latin typeface="Arial"/>
                <a:cs typeface="Arial"/>
              </a:rPr>
              <a:t>Northeast Pacific Summer</a:t>
            </a:r>
          </a:p>
        </p:txBody>
      </p:sp>
      <p:sp>
        <p:nvSpPr>
          <p:cNvPr id="12" name="Rounded Rectangle 11"/>
          <p:cNvSpPr/>
          <p:nvPr/>
        </p:nvSpPr>
        <p:spPr>
          <a:xfrm>
            <a:off x="488182" y="5153104"/>
            <a:ext cx="8236521" cy="1524000"/>
          </a:xfrm>
          <a:prstGeom prst="roundRect">
            <a:avLst/>
          </a:prstGeom>
          <a:solidFill>
            <a:schemeClr val="accent3">
              <a:lumMod val="20000"/>
              <a:lumOff val="8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838200" y="5381704"/>
            <a:ext cx="7543800" cy="954107"/>
          </a:xfrm>
          <a:prstGeom prst="rect">
            <a:avLst/>
          </a:prstGeom>
          <a:noFill/>
        </p:spPr>
        <p:txBody>
          <a:bodyPr wrap="square" rtlCol="0">
            <a:spAutoFit/>
          </a:bodyPr>
          <a:lstStyle/>
          <a:p>
            <a:pPr algn="ctr"/>
            <a:r>
              <a:rPr lang="en-US" sz="2800" dirty="0" smtClean="0">
                <a:solidFill>
                  <a:srgbClr val="008000"/>
                </a:solidFill>
                <a:latin typeface="Arial"/>
                <a:cs typeface="Arial"/>
              </a:rPr>
              <a:t>Needed for </a:t>
            </a:r>
            <a:r>
              <a:rPr lang="en-US" sz="2800" b="1" dirty="0" smtClean="0">
                <a:solidFill>
                  <a:srgbClr val="008000"/>
                </a:solidFill>
                <a:latin typeface="Arial"/>
                <a:cs typeface="Arial"/>
              </a:rPr>
              <a:t>building models &amp; predicting</a:t>
            </a:r>
            <a:r>
              <a:rPr lang="en-US" sz="2800" dirty="0" smtClean="0">
                <a:solidFill>
                  <a:srgbClr val="008000"/>
                </a:solidFill>
                <a:latin typeface="Arial"/>
                <a:cs typeface="Arial"/>
              </a:rPr>
              <a:t> present &amp; future states of NPP export &amp; fate</a:t>
            </a:r>
            <a:endParaRPr lang="en-US" sz="2800" dirty="0">
              <a:solidFill>
                <a:srgbClr val="008000"/>
              </a:solidFill>
              <a:latin typeface="Arial"/>
              <a:cs typeface="Arial"/>
            </a:endParaRPr>
          </a:p>
        </p:txBody>
      </p:sp>
      <p:grpSp>
        <p:nvGrpSpPr>
          <p:cNvPr id="18" name="Group 17"/>
          <p:cNvGrpSpPr/>
          <p:nvPr/>
        </p:nvGrpSpPr>
        <p:grpSpPr>
          <a:xfrm>
            <a:off x="448803" y="5148936"/>
            <a:ext cx="8275900" cy="1556664"/>
            <a:chOff x="533400" y="5181600"/>
            <a:chExt cx="8236521" cy="1524000"/>
          </a:xfrm>
        </p:grpSpPr>
        <p:sp>
          <p:nvSpPr>
            <p:cNvPr id="19" name="Rounded Rectangle 18"/>
            <p:cNvSpPr/>
            <p:nvPr/>
          </p:nvSpPr>
          <p:spPr>
            <a:xfrm>
              <a:off x="533400" y="5181600"/>
              <a:ext cx="8236521" cy="1524000"/>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914400" y="5446693"/>
              <a:ext cx="7543800" cy="954107"/>
            </a:xfrm>
            <a:prstGeom prst="rect">
              <a:avLst/>
            </a:prstGeom>
            <a:noFill/>
          </p:spPr>
          <p:txBody>
            <a:bodyPr wrap="square" rtlCol="0">
              <a:spAutoFit/>
            </a:bodyPr>
            <a:lstStyle/>
            <a:p>
              <a:pPr algn="ctr"/>
              <a:r>
                <a:rPr lang="en-US" sz="2800" b="1" dirty="0" smtClean="0">
                  <a:solidFill>
                    <a:schemeClr val="accent2"/>
                  </a:solidFill>
                  <a:latin typeface="Arial"/>
                  <a:cs typeface="Arial"/>
                </a:rPr>
                <a:t>Goal</a:t>
              </a:r>
              <a:r>
                <a:rPr lang="en-US" sz="2800" dirty="0" smtClean="0">
                  <a:solidFill>
                    <a:schemeClr val="accent2"/>
                  </a:solidFill>
                  <a:latin typeface="Arial"/>
                  <a:cs typeface="Arial"/>
                </a:rPr>
                <a:t>: </a:t>
              </a:r>
              <a:r>
                <a:rPr lang="en-US" sz="2800" dirty="0">
                  <a:solidFill>
                    <a:schemeClr val="accent2"/>
                  </a:solidFill>
                  <a:latin typeface="Arial"/>
                  <a:cs typeface="Arial"/>
                </a:rPr>
                <a:t>Predict the export &amp; fate of ocean NPP from satellite </a:t>
              </a:r>
              <a:r>
                <a:rPr lang="en-US" sz="2800" dirty="0" smtClean="0">
                  <a:solidFill>
                    <a:schemeClr val="accent2"/>
                  </a:solidFill>
                  <a:latin typeface="Arial"/>
                  <a:cs typeface="Arial"/>
                </a:rPr>
                <a:t>(&amp; potentially other) </a:t>
              </a:r>
              <a:r>
                <a:rPr lang="en-US" sz="2800" dirty="0">
                  <a:solidFill>
                    <a:schemeClr val="accent2"/>
                  </a:solidFill>
                  <a:latin typeface="Arial"/>
                  <a:cs typeface="Arial"/>
                </a:rPr>
                <a:t>observations</a:t>
              </a:r>
            </a:p>
          </p:txBody>
        </p:sp>
      </p:grpSp>
    </p:spTree>
    <p:extLst>
      <p:ext uri="{BB962C8B-B14F-4D97-AF65-F5344CB8AC3E}">
        <p14:creationId xmlns:p14="http://schemas.microsoft.com/office/powerpoint/2010/main" val="3749031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11726</TotalTime>
  <Words>1514</Words>
  <Application>Microsoft Macintosh PowerPoint</Application>
  <PresentationFormat>On-screen Show (4:3)</PresentationFormat>
  <Paragraphs>219</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EXPORTS: Observables</vt:lpstr>
      <vt:lpstr>EXPORTS: Observables</vt:lpstr>
      <vt:lpstr>EXPORTS: Observables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Burd</dc:creator>
  <cp:lastModifiedBy>David Siegel</cp:lastModifiedBy>
  <cp:revision>175</cp:revision>
  <cp:lastPrinted>2014-04-30T01:47:26Z</cp:lastPrinted>
  <dcterms:created xsi:type="dcterms:W3CDTF">2014-04-01T17:05:39Z</dcterms:created>
  <dcterms:modified xsi:type="dcterms:W3CDTF">2015-09-23T18:21:15Z</dcterms:modified>
</cp:coreProperties>
</file>